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4" r:id="rId3"/>
  </p:sldMasterIdLst>
  <p:notesMasterIdLst>
    <p:notesMasterId r:id="rId16"/>
  </p:notesMasterIdLst>
  <p:sldIdLst>
    <p:sldId id="264" r:id="rId4"/>
    <p:sldId id="267" r:id="rId5"/>
    <p:sldId id="266" r:id="rId6"/>
    <p:sldId id="268" r:id="rId7"/>
    <p:sldId id="269" r:id="rId8"/>
    <p:sldId id="275" r:id="rId9"/>
    <p:sldId id="270" r:id="rId10"/>
    <p:sldId id="274" r:id="rId11"/>
    <p:sldId id="276" r:id="rId12"/>
    <p:sldId id="271" r:id="rId13"/>
    <p:sldId id="272"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51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D2DE31-4EC5-4778-A23B-E01879184836}" type="datetimeFigureOut">
              <a:rPr lang="en-US" smtClean="0"/>
              <a:t>12/3/2014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1FB66-4D30-403A-889F-3499DC7168A0}" type="slidenum">
              <a:rPr lang="en-US" smtClean="0"/>
              <a:t>‹#›</a:t>
            </a:fld>
            <a:endParaRPr lang="en-US"/>
          </a:p>
        </p:txBody>
      </p:sp>
    </p:spTree>
    <p:extLst>
      <p:ext uri="{BB962C8B-B14F-4D97-AF65-F5344CB8AC3E}">
        <p14:creationId xmlns:p14="http://schemas.microsoft.com/office/powerpoint/2010/main" val="1300314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3FC6197-AD22-4DC9-95B0-BC992817170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41759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C. Johannesson</a:t>
            </a:r>
          </a:p>
        </p:txBody>
      </p:sp>
      <p:sp>
        <p:nvSpPr>
          <p:cNvPr id="5" name="Slide Number Placeholder 4"/>
          <p:cNvSpPr>
            <a:spLocks noGrp="1"/>
          </p:cNvSpPr>
          <p:nvPr>
            <p:ph type="sldNum" sz="quarter" idx="12"/>
          </p:nvPr>
        </p:nvSpPr>
        <p:spPr/>
        <p:txBody>
          <a:bodyPr/>
          <a:lstStyle>
            <a:lvl1pPr>
              <a:defRPr/>
            </a:lvl1pPr>
          </a:lstStyle>
          <a:p>
            <a:fld id="{2EA3CD1E-C2F7-42F1-829F-BB73D5BB7DB2}" type="slidenum">
              <a:rPr lang="en-US"/>
              <a:pPr/>
              <a:t>‹#›</a:t>
            </a:fld>
            <a:endParaRPr lang="en-US"/>
          </a:p>
        </p:txBody>
      </p:sp>
    </p:spTree>
    <p:extLst>
      <p:ext uri="{BB962C8B-B14F-4D97-AF65-F5344CB8AC3E}">
        <p14:creationId xmlns:p14="http://schemas.microsoft.com/office/powerpoint/2010/main" val="406024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 Johannesson</a:t>
            </a:r>
          </a:p>
        </p:txBody>
      </p:sp>
      <p:sp>
        <p:nvSpPr>
          <p:cNvPr id="6" name="Slide Number Placeholder 5"/>
          <p:cNvSpPr>
            <a:spLocks noGrp="1"/>
          </p:cNvSpPr>
          <p:nvPr>
            <p:ph type="sldNum" sz="quarter" idx="12"/>
          </p:nvPr>
        </p:nvSpPr>
        <p:spPr/>
        <p:txBody>
          <a:bodyPr/>
          <a:lstStyle>
            <a:lvl1pPr>
              <a:defRPr/>
            </a:lvl1pPr>
          </a:lstStyle>
          <a:p>
            <a:fld id="{6F9EBFF9-7F64-4850-936C-E5DBA8FDB4BE}" type="slidenum">
              <a:rPr lang="en-US"/>
              <a:pPr/>
              <a:t>‹#›</a:t>
            </a:fld>
            <a:endParaRPr lang="en-US"/>
          </a:p>
        </p:txBody>
      </p:sp>
    </p:spTree>
    <p:extLst>
      <p:ext uri="{BB962C8B-B14F-4D97-AF65-F5344CB8AC3E}">
        <p14:creationId xmlns:p14="http://schemas.microsoft.com/office/powerpoint/2010/main" val="133828284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FFFFFF"/>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FFFFFF"/>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5E0FCF4-18A0-4812-8FB5-7EB16D065B1F}" type="slidenum">
              <a:rPr lang="en-US">
                <a:solidFill>
                  <a:srgbClr val="FFFFFF"/>
                </a:solidFill>
              </a:rPr>
              <a:pPr fontAlgn="base">
                <a:spcBef>
                  <a:spcPct val="0"/>
                </a:spcBef>
                <a:spcAft>
                  <a:spcPct val="0"/>
                </a:spcAft>
                <a:defRPr/>
              </a:pPr>
              <a:t>‹#›</a:t>
            </a:fld>
            <a:endParaRPr lang="en-US">
              <a:solidFill>
                <a:srgbClr val="FFFFFF"/>
              </a:solidFill>
            </a:endParaRPr>
          </a:p>
        </p:txBody>
      </p:sp>
    </p:spTree>
  </p:cSld>
  <p:clrMap bg1="dk2" tx1="lt1" bg2="dk1" tx2="lt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150813"/>
            <a:ext cx="7721600" cy="79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1428750"/>
            <a:ext cx="8178800" cy="4629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31800" y="622935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nSpc>
                <a:spcPct val="100000"/>
              </a:lnSpc>
              <a:spcBef>
                <a:spcPct val="50000"/>
              </a:spcBef>
              <a:buClrTx/>
              <a:buFontTx/>
              <a:buNone/>
              <a:defRPr kumimoji="0" sz="1400"/>
            </a:lvl1pPr>
          </a:lstStyle>
          <a:p>
            <a:pPr eaLnBrk="0" fontAlgn="base" hangingPunct="0">
              <a:spcAft>
                <a:spcPct val="0"/>
              </a:spcAft>
            </a:pPr>
            <a:endParaRPr lang="en-US" smtClean="0">
              <a:solidFill>
                <a:srgbClr val="FFFFCC"/>
              </a:solidFill>
            </a:endParaRPr>
          </a:p>
        </p:txBody>
      </p:sp>
      <p:sp>
        <p:nvSpPr>
          <p:cNvPr id="9221" name="Rectangle 5"/>
          <p:cNvSpPr>
            <a:spLocks noGrp="1" noChangeArrowheads="1"/>
          </p:cNvSpPr>
          <p:nvPr>
            <p:ph type="ftr" sz="quarter" idx="3"/>
          </p:nvPr>
        </p:nvSpPr>
        <p:spPr bwMode="auto">
          <a:xfrm>
            <a:off x="3124200" y="622935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ctr">
              <a:lnSpc>
                <a:spcPct val="100000"/>
              </a:lnSpc>
              <a:spcBef>
                <a:spcPct val="50000"/>
              </a:spcBef>
              <a:buClrTx/>
              <a:buFontTx/>
              <a:buNone/>
              <a:defRPr kumimoji="0" sz="1400"/>
            </a:lvl1pPr>
          </a:lstStyle>
          <a:p>
            <a:pPr eaLnBrk="0" fontAlgn="base" hangingPunct="0">
              <a:spcAft>
                <a:spcPct val="0"/>
              </a:spcAft>
            </a:pPr>
            <a:r>
              <a:rPr lang="en-US" smtClean="0">
                <a:solidFill>
                  <a:srgbClr val="FFFFCC"/>
                </a:solidFill>
              </a:rPr>
              <a:t>C. Johannesson</a:t>
            </a:r>
          </a:p>
        </p:txBody>
      </p:sp>
      <p:sp>
        <p:nvSpPr>
          <p:cNvPr id="9222" name="Rectangle 6"/>
          <p:cNvSpPr>
            <a:spLocks noGrp="1" noChangeArrowheads="1"/>
          </p:cNvSpPr>
          <p:nvPr>
            <p:ph type="sldNum" sz="quarter" idx="4"/>
          </p:nvPr>
        </p:nvSpPr>
        <p:spPr bwMode="auto">
          <a:xfrm>
            <a:off x="6731000" y="622935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lnSpc>
                <a:spcPct val="100000"/>
              </a:lnSpc>
              <a:spcBef>
                <a:spcPct val="50000"/>
              </a:spcBef>
              <a:buClrTx/>
              <a:buFontTx/>
              <a:buNone/>
              <a:defRPr kumimoji="0" sz="1400"/>
            </a:lvl1pPr>
          </a:lstStyle>
          <a:p>
            <a:pPr eaLnBrk="0" fontAlgn="base" hangingPunct="0">
              <a:spcAft>
                <a:spcPct val="0"/>
              </a:spcAft>
            </a:pPr>
            <a:fld id="{2E334DA5-CEA6-4A13-8A50-04987640BF6E}" type="slidenum">
              <a:rPr lang="en-US" smtClean="0">
                <a:solidFill>
                  <a:srgbClr val="FFFFCC"/>
                </a:solidFill>
              </a:rPr>
              <a:pPr eaLnBrk="0" fontAlgn="base" hangingPunct="0">
                <a:spcAft>
                  <a:spcPct val="0"/>
                </a:spcAft>
              </a:pPr>
              <a:t>‹#›</a:t>
            </a:fld>
            <a:endParaRPr lang="en-US" smtClean="0">
              <a:solidFill>
                <a:srgbClr val="FFFFCC"/>
              </a:solidFill>
            </a:endParaRPr>
          </a:p>
        </p:txBody>
      </p:sp>
      <p:pic>
        <p:nvPicPr>
          <p:cNvPr id="9223" name="Picture 7" descr="paint"/>
          <p:cNvPicPr>
            <a:picLocks noChangeAspect="1" noChangeArrowheads="1"/>
          </p:cNvPicPr>
          <p:nvPr/>
        </p:nvPicPr>
        <p:blipFill>
          <a:blip r:embed="rId3">
            <a:clrChange>
              <a:clrFrom>
                <a:srgbClr val="C0C0C0"/>
              </a:clrFrom>
              <a:clrTo>
                <a:srgbClr val="C0C0C0">
                  <a:alpha val="0"/>
                </a:srgbClr>
              </a:clrTo>
            </a:clrChange>
            <a:extLst>
              <a:ext uri="{28A0092B-C50C-407E-A947-70E740481C1C}">
                <a14:useLocalDpi xmlns:a14="http://schemas.microsoft.com/office/drawing/2010/main" val="0"/>
              </a:ext>
            </a:extLst>
          </a:blip>
          <a:srcRect/>
          <a:stretch>
            <a:fillRect/>
          </a:stretch>
        </p:blipFill>
        <p:spPr bwMode="auto">
          <a:xfrm>
            <a:off x="354013" y="962025"/>
            <a:ext cx="8789987" cy="384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73" r:id="rId1"/>
  </p:sldLayoutIdLst>
  <p:hf sldNum="0" hdr="0" dt="0"/>
  <p:txStyles>
    <p:titleStyle>
      <a:lvl1pPr algn="l" rtl="0" eaLnBrk="0" fontAlgn="base" hangingPunct="0">
        <a:spcBef>
          <a:spcPct val="0"/>
        </a:spcBef>
        <a:spcAft>
          <a:spcPct val="0"/>
        </a:spcAft>
        <a:defRPr kumimoji="1" sz="4000">
          <a:solidFill>
            <a:srgbClr val="FFFFCC"/>
          </a:solidFill>
          <a:latin typeface="+mj-lt"/>
          <a:ea typeface="+mj-ea"/>
          <a:cs typeface="+mj-cs"/>
        </a:defRPr>
      </a:lvl1pPr>
      <a:lvl2pPr algn="l" rtl="0" eaLnBrk="0" fontAlgn="base" hangingPunct="0">
        <a:spcBef>
          <a:spcPct val="0"/>
        </a:spcBef>
        <a:spcAft>
          <a:spcPct val="0"/>
        </a:spcAft>
        <a:defRPr kumimoji="1" sz="4000">
          <a:solidFill>
            <a:srgbClr val="FFFFCC"/>
          </a:solidFill>
          <a:latin typeface="Arial Black" pitchFamily="34" charset="0"/>
        </a:defRPr>
      </a:lvl2pPr>
      <a:lvl3pPr algn="l" rtl="0" eaLnBrk="0" fontAlgn="base" hangingPunct="0">
        <a:spcBef>
          <a:spcPct val="0"/>
        </a:spcBef>
        <a:spcAft>
          <a:spcPct val="0"/>
        </a:spcAft>
        <a:defRPr kumimoji="1" sz="4000">
          <a:solidFill>
            <a:srgbClr val="FFFFCC"/>
          </a:solidFill>
          <a:latin typeface="Arial Black" pitchFamily="34" charset="0"/>
        </a:defRPr>
      </a:lvl3pPr>
      <a:lvl4pPr algn="l" rtl="0" eaLnBrk="0" fontAlgn="base" hangingPunct="0">
        <a:spcBef>
          <a:spcPct val="0"/>
        </a:spcBef>
        <a:spcAft>
          <a:spcPct val="0"/>
        </a:spcAft>
        <a:defRPr kumimoji="1" sz="4000">
          <a:solidFill>
            <a:srgbClr val="FFFFCC"/>
          </a:solidFill>
          <a:latin typeface="Arial Black" pitchFamily="34" charset="0"/>
        </a:defRPr>
      </a:lvl4pPr>
      <a:lvl5pPr algn="l" rtl="0" eaLnBrk="0" fontAlgn="base" hangingPunct="0">
        <a:spcBef>
          <a:spcPct val="0"/>
        </a:spcBef>
        <a:spcAft>
          <a:spcPct val="0"/>
        </a:spcAft>
        <a:defRPr kumimoji="1" sz="4000">
          <a:solidFill>
            <a:srgbClr val="FFFFCC"/>
          </a:solidFill>
          <a:latin typeface="Arial Black" pitchFamily="34" charset="0"/>
        </a:defRPr>
      </a:lvl5pPr>
      <a:lvl6pPr marL="457200" algn="l" rtl="0" eaLnBrk="0" fontAlgn="base" hangingPunct="0">
        <a:spcBef>
          <a:spcPct val="0"/>
        </a:spcBef>
        <a:spcAft>
          <a:spcPct val="0"/>
        </a:spcAft>
        <a:defRPr kumimoji="1" sz="4000">
          <a:solidFill>
            <a:srgbClr val="FFFFCC"/>
          </a:solidFill>
          <a:latin typeface="Arial Black" pitchFamily="34" charset="0"/>
        </a:defRPr>
      </a:lvl6pPr>
      <a:lvl7pPr marL="914400" algn="l" rtl="0" eaLnBrk="0" fontAlgn="base" hangingPunct="0">
        <a:spcBef>
          <a:spcPct val="0"/>
        </a:spcBef>
        <a:spcAft>
          <a:spcPct val="0"/>
        </a:spcAft>
        <a:defRPr kumimoji="1" sz="4000">
          <a:solidFill>
            <a:srgbClr val="FFFFCC"/>
          </a:solidFill>
          <a:latin typeface="Arial Black" pitchFamily="34" charset="0"/>
        </a:defRPr>
      </a:lvl7pPr>
      <a:lvl8pPr marL="1371600" algn="l" rtl="0" eaLnBrk="0" fontAlgn="base" hangingPunct="0">
        <a:spcBef>
          <a:spcPct val="0"/>
        </a:spcBef>
        <a:spcAft>
          <a:spcPct val="0"/>
        </a:spcAft>
        <a:defRPr kumimoji="1" sz="4000">
          <a:solidFill>
            <a:srgbClr val="FFFFCC"/>
          </a:solidFill>
          <a:latin typeface="Arial Black" pitchFamily="34" charset="0"/>
        </a:defRPr>
      </a:lvl8pPr>
      <a:lvl9pPr marL="1828800" algn="l" rtl="0" eaLnBrk="0" fontAlgn="base" hangingPunct="0">
        <a:spcBef>
          <a:spcPct val="0"/>
        </a:spcBef>
        <a:spcAft>
          <a:spcPct val="0"/>
        </a:spcAft>
        <a:defRPr kumimoji="1" sz="4000">
          <a:solidFill>
            <a:srgbClr val="FFFFCC"/>
          </a:solidFill>
          <a:latin typeface="Arial Black" pitchFamily="34" charset="0"/>
        </a:defRPr>
      </a:lvl9pPr>
    </p:titleStyle>
    <p:bodyStyle>
      <a:lvl1pPr marL="287338" indent="-287338" algn="l" rtl="0" eaLnBrk="0" fontAlgn="base" hangingPunct="0">
        <a:spcBef>
          <a:spcPct val="20000"/>
        </a:spcBef>
        <a:spcAft>
          <a:spcPct val="0"/>
        </a:spcAft>
        <a:buClr>
          <a:schemeClr val="accent2"/>
        </a:buClr>
        <a:buFont typeface="Monotype Sorts" pitchFamily="2" charset="2"/>
        <a:buChar char="z"/>
        <a:defRPr kumimoji="1" sz="3200">
          <a:solidFill>
            <a:srgbClr val="FFFFCC"/>
          </a:solidFill>
          <a:latin typeface="+mn-lt"/>
          <a:ea typeface="+mn-ea"/>
          <a:cs typeface="+mn-cs"/>
        </a:defRPr>
      </a:lvl1pPr>
      <a:lvl2pPr marL="636588" indent="-234950" algn="l" rtl="0" eaLnBrk="0" fontAlgn="base" hangingPunct="0">
        <a:spcBef>
          <a:spcPct val="20000"/>
        </a:spcBef>
        <a:spcAft>
          <a:spcPct val="0"/>
        </a:spcAft>
        <a:buClr>
          <a:schemeClr val="accent2"/>
        </a:buClr>
        <a:buFont typeface="Monotype Sorts" pitchFamily="2" charset="2"/>
        <a:buChar char="y"/>
        <a:defRPr kumimoji="1" sz="3200">
          <a:solidFill>
            <a:srgbClr val="FFFFCC"/>
          </a:solidFill>
          <a:latin typeface="+mn-lt"/>
        </a:defRPr>
      </a:lvl2pPr>
      <a:lvl3pPr marL="919163" indent="-168275" algn="l" rtl="0" eaLnBrk="0" fontAlgn="base" hangingPunct="0">
        <a:spcBef>
          <a:spcPct val="20000"/>
        </a:spcBef>
        <a:spcAft>
          <a:spcPct val="0"/>
        </a:spcAft>
        <a:buClr>
          <a:schemeClr val="accent2"/>
        </a:buClr>
        <a:buFont typeface="Monotype Sorts" pitchFamily="2" charset="2"/>
        <a:buChar char="x"/>
        <a:defRPr kumimoji="1" sz="3200">
          <a:solidFill>
            <a:srgbClr val="FFFFCC"/>
          </a:solidFill>
          <a:latin typeface="+mn-lt"/>
        </a:defRPr>
      </a:lvl3pPr>
      <a:lvl4pPr marL="1600200" indent="-228600" algn="l" rtl="0" eaLnBrk="0" fontAlgn="base" hangingPunct="0">
        <a:spcBef>
          <a:spcPct val="20000"/>
        </a:spcBef>
        <a:spcAft>
          <a:spcPct val="0"/>
        </a:spcAft>
        <a:buClr>
          <a:schemeClr val="accent2"/>
        </a:buClr>
        <a:buChar char="•"/>
        <a:defRPr kumimoji="1" sz="3200">
          <a:solidFill>
            <a:srgbClr val="FFFFCC"/>
          </a:solidFill>
          <a:latin typeface="+mn-lt"/>
        </a:defRPr>
      </a:lvl4pPr>
      <a:lvl5pPr marL="2057400" indent="-228600" algn="l" rtl="0" eaLnBrk="0" fontAlgn="base" hangingPunct="0">
        <a:spcBef>
          <a:spcPct val="20000"/>
        </a:spcBef>
        <a:spcAft>
          <a:spcPct val="0"/>
        </a:spcAft>
        <a:buClr>
          <a:schemeClr val="accent2"/>
        </a:buClr>
        <a:buChar char="–"/>
        <a:defRPr kumimoji="1" sz="3200">
          <a:solidFill>
            <a:srgbClr val="FFFFCC"/>
          </a:solidFill>
          <a:latin typeface="+mn-lt"/>
        </a:defRPr>
      </a:lvl5pPr>
      <a:lvl6pPr marL="2514600" indent="-228600" algn="l" rtl="0" eaLnBrk="0" fontAlgn="base" hangingPunct="0">
        <a:spcBef>
          <a:spcPct val="20000"/>
        </a:spcBef>
        <a:spcAft>
          <a:spcPct val="0"/>
        </a:spcAft>
        <a:buClr>
          <a:schemeClr val="accent2"/>
        </a:buClr>
        <a:buChar char="–"/>
        <a:defRPr kumimoji="1" sz="3200">
          <a:solidFill>
            <a:srgbClr val="FFFFCC"/>
          </a:solidFill>
          <a:latin typeface="+mn-lt"/>
        </a:defRPr>
      </a:lvl6pPr>
      <a:lvl7pPr marL="2971800" indent="-228600" algn="l" rtl="0" eaLnBrk="0" fontAlgn="base" hangingPunct="0">
        <a:spcBef>
          <a:spcPct val="20000"/>
        </a:spcBef>
        <a:spcAft>
          <a:spcPct val="0"/>
        </a:spcAft>
        <a:buClr>
          <a:schemeClr val="accent2"/>
        </a:buClr>
        <a:buChar char="–"/>
        <a:defRPr kumimoji="1" sz="3200">
          <a:solidFill>
            <a:srgbClr val="FFFFCC"/>
          </a:solidFill>
          <a:latin typeface="+mn-lt"/>
        </a:defRPr>
      </a:lvl7pPr>
      <a:lvl8pPr marL="3429000" indent="-228600" algn="l" rtl="0" eaLnBrk="0" fontAlgn="base" hangingPunct="0">
        <a:spcBef>
          <a:spcPct val="20000"/>
        </a:spcBef>
        <a:spcAft>
          <a:spcPct val="0"/>
        </a:spcAft>
        <a:buClr>
          <a:schemeClr val="accent2"/>
        </a:buClr>
        <a:buChar char="–"/>
        <a:defRPr kumimoji="1" sz="3200">
          <a:solidFill>
            <a:srgbClr val="FFFFCC"/>
          </a:solidFill>
          <a:latin typeface="+mn-lt"/>
        </a:defRPr>
      </a:lvl8pPr>
      <a:lvl9pPr marL="3886200" indent="-228600" algn="l" rtl="0" eaLnBrk="0" fontAlgn="base" hangingPunct="0">
        <a:spcBef>
          <a:spcPct val="20000"/>
        </a:spcBef>
        <a:spcAft>
          <a:spcPct val="0"/>
        </a:spcAft>
        <a:buClr>
          <a:schemeClr val="accent2"/>
        </a:buClr>
        <a:buChar char="–"/>
        <a:defRPr kumimoji="1" sz="3200">
          <a:solidFill>
            <a:srgbClr val="FFFF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150813"/>
            <a:ext cx="7721600" cy="79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1428750"/>
            <a:ext cx="8178800" cy="4629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31800" y="622935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nSpc>
                <a:spcPct val="100000"/>
              </a:lnSpc>
              <a:spcBef>
                <a:spcPct val="50000"/>
              </a:spcBef>
              <a:buClrTx/>
              <a:buFontTx/>
              <a:buNone/>
              <a:defRPr kumimoji="0" sz="1400"/>
            </a:lvl1pPr>
          </a:lstStyle>
          <a:p>
            <a:pPr eaLnBrk="0" fontAlgn="base" hangingPunct="0">
              <a:spcAft>
                <a:spcPct val="0"/>
              </a:spcAft>
            </a:pPr>
            <a:endParaRPr lang="en-US" smtClean="0">
              <a:solidFill>
                <a:srgbClr val="FFFFCC"/>
              </a:solidFill>
            </a:endParaRPr>
          </a:p>
        </p:txBody>
      </p:sp>
      <p:sp>
        <p:nvSpPr>
          <p:cNvPr id="9221" name="Rectangle 5"/>
          <p:cNvSpPr>
            <a:spLocks noGrp="1" noChangeArrowheads="1"/>
          </p:cNvSpPr>
          <p:nvPr>
            <p:ph type="ftr" sz="quarter" idx="3"/>
          </p:nvPr>
        </p:nvSpPr>
        <p:spPr bwMode="auto">
          <a:xfrm>
            <a:off x="3124200" y="622935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ctr">
              <a:lnSpc>
                <a:spcPct val="100000"/>
              </a:lnSpc>
              <a:spcBef>
                <a:spcPct val="50000"/>
              </a:spcBef>
              <a:buClrTx/>
              <a:buFontTx/>
              <a:buNone/>
              <a:defRPr kumimoji="0" sz="1400"/>
            </a:lvl1pPr>
          </a:lstStyle>
          <a:p>
            <a:pPr eaLnBrk="0" fontAlgn="base" hangingPunct="0">
              <a:spcAft>
                <a:spcPct val="0"/>
              </a:spcAft>
            </a:pPr>
            <a:r>
              <a:rPr lang="en-US" smtClean="0">
                <a:solidFill>
                  <a:srgbClr val="FFFFCC"/>
                </a:solidFill>
              </a:rPr>
              <a:t>C. Johannesson</a:t>
            </a:r>
          </a:p>
        </p:txBody>
      </p:sp>
      <p:sp>
        <p:nvSpPr>
          <p:cNvPr id="9222" name="Rectangle 6"/>
          <p:cNvSpPr>
            <a:spLocks noGrp="1" noChangeArrowheads="1"/>
          </p:cNvSpPr>
          <p:nvPr>
            <p:ph type="sldNum" sz="quarter" idx="4"/>
          </p:nvPr>
        </p:nvSpPr>
        <p:spPr bwMode="auto">
          <a:xfrm>
            <a:off x="6731000" y="622935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lnSpc>
                <a:spcPct val="100000"/>
              </a:lnSpc>
              <a:spcBef>
                <a:spcPct val="50000"/>
              </a:spcBef>
              <a:buClrTx/>
              <a:buFontTx/>
              <a:buNone/>
              <a:defRPr kumimoji="0" sz="1400"/>
            </a:lvl1pPr>
          </a:lstStyle>
          <a:p>
            <a:pPr eaLnBrk="0" fontAlgn="base" hangingPunct="0">
              <a:spcAft>
                <a:spcPct val="0"/>
              </a:spcAft>
            </a:pPr>
            <a:fld id="{2E334DA5-CEA6-4A13-8A50-04987640BF6E}" type="slidenum">
              <a:rPr lang="en-US" smtClean="0">
                <a:solidFill>
                  <a:srgbClr val="FFFFCC"/>
                </a:solidFill>
              </a:rPr>
              <a:pPr eaLnBrk="0" fontAlgn="base" hangingPunct="0">
                <a:spcAft>
                  <a:spcPct val="0"/>
                </a:spcAft>
              </a:pPr>
              <a:t>‹#›</a:t>
            </a:fld>
            <a:endParaRPr lang="en-US" smtClean="0">
              <a:solidFill>
                <a:srgbClr val="FFFFCC"/>
              </a:solidFill>
            </a:endParaRPr>
          </a:p>
        </p:txBody>
      </p:sp>
      <p:pic>
        <p:nvPicPr>
          <p:cNvPr id="9223" name="Picture 7" descr="paint"/>
          <p:cNvPicPr>
            <a:picLocks noChangeAspect="1" noChangeArrowheads="1"/>
          </p:cNvPicPr>
          <p:nvPr/>
        </p:nvPicPr>
        <p:blipFill>
          <a:blip r:embed="rId3">
            <a:clrChange>
              <a:clrFrom>
                <a:srgbClr val="C0C0C0"/>
              </a:clrFrom>
              <a:clrTo>
                <a:srgbClr val="C0C0C0">
                  <a:alpha val="0"/>
                </a:srgbClr>
              </a:clrTo>
            </a:clrChange>
            <a:extLst>
              <a:ext uri="{28A0092B-C50C-407E-A947-70E740481C1C}">
                <a14:useLocalDpi xmlns:a14="http://schemas.microsoft.com/office/drawing/2010/main" val="0"/>
              </a:ext>
            </a:extLst>
          </a:blip>
          <a:srcRect/>
          <a:stretch>
            <a:fillRect/>
          </a:stretch>
        </p:blipFill>
        <p:spPr bwMode="auto">
          <a:xfrm>
            <a:off x="354013" y="962025"/>
            <a:ext cx="8789987" cy="384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kumimoji="1" sz="4000">
          <a:solidFill>
            <a:srgbClr val="FFFFCC"/>
          </a:solidFill>
          <a:latin typeface="+mj-lt"/>
          <a:ea typeface="+mj-ea"/>
          <a:cs typeface="+mj-cs"/>
        </a:defRPr>
      </a:lvl1pPr>
      <a:lvl2pPr algn="l" rtl="0" eaLnBrk="0" fontAlgn="base" hangingPunct="0">
        <a:spcBef>
          <a:spcPct val="0"/>
        </a:spcBef>
        <a:spcAft>
          <a:spcPct val="0"/>
        </a:spcAft>
        <a:defRPr kumimoji="1" sz="4000">
          <a:solidFill>
            <a:srgbClr val="FFFFCC"/>
          </a:solidFill>
          <a:latin typeface="Arial Black" pitchFamily="34" charset="0"/>
        </a:defRPr>
      </a:lvl2pPr>
      <a:lvl3pPr algn="l" rtl="0" eaLnBrk="0" fontAlgn="base" hangingPunct="0">
        <a:spcBef>
          <a:spcPct val="0"/>
        </a:spcBef>
        <a:spcAft>
          <a:spcPct val="0"/>
        </a:spcAft>
        <a:defRPr kumimoji="1" sz="4000">
          <a:solidFill>
            <a:srgbClr val="FFFFCC"/>
          </a:solidFill>
          <a:latin typeface="Arial Black" pitchFamily="34" charset="0"/>
        </a:defRPr>
      </a:lvl3pPr>
      <a:lvl4pPr algn="l" rtl="0" eaLnBrk="0" fontAlgn="base" hangingPunct="0">
        <a:spcBef>
          <a:spcPct val="0"/>
        </a:spcBef>
        <a:spcAft>
          <a:spcPct val="0"/>
        </a:spcAft>
        <a:defRPr kumimoji="1" sz="4000">
          <a:solidFill>
            <a:srgbClr val="FFFFCC"/>
          </a:solidFill>
          <a:latin typeface="Arial Black" pitchFamily="34" charset="0"/>
        </a:defRPr>
      </a:lvl4pPr>
      <a:lvl5pPr algn="l" rtl="0" eaLnBrk="0" fontAlgn="base" hangingPunct="0">
        <a:spcBef>
          <a:spcPct val="0"/>
        </a:spcBef>
        <a:spcAft>
          <a:spcPct val="0"/>
        </a:spcAft>
        <a:defRPr kumimoji="1" sz="4000">
          <a:solidFill>
            <a:srgbClr val="FFFFCC"/>
          </a:solidFill>
          <a:latin typeface="Arial Black" pitchFamily="34" charset="0"/>
        </a:defRPr>
      </a:lvl5pPr>
      <a:lvl6pPr marL="457200" algn="l" rtl="0" eaLnBrk="0" fontAlgn="base" hangingPunct="0">
        <a:spcBef>
          <a:spcPct val="0"/>
        </a:spcBef>
        <a:spcAft>
          <a:spcPct val="0"/>
        </a:spcAft>
        <a:defRPr kumimoji="1" sz="4000">
          <a:solidFill>
            <a:srgbClr val="FFFFCC"/>
          </a:solidFill>
          <a:latin typeface="Arial Black" pitchFamily="34" charset="0"/>
        </a:defRPr>
      </a:lvl6pPr>
      <a:lvl7pPr marL="914400" algn="l" rtl="0" eaLnBrk="0" fontAlgn="base" hangingPunct="0">
        <a:spcBef>
          <a:spcPct val="0"/>
        </a:spcBef>
        <a:spcAft>
          <a:spcPct val="0"/>
        </a:spcAft>
        <a:defRPr kumimoji="1" sz="4000">
          <a:solidFill>
            <a:srgbClr val="FFFFCC"/>
          </a:solidFill>
          <a:latin typeface="Arial Black" pitchFamily="34" charset="0"/>
        </a:defRPr>
      </a:lvl7pPr>
      <a:lvl8pPr marL="1371600" algn="l" rtl="0" eaLnBrk="0" fontAlgn="base" hangingPunct="0">
        <a:spcBef>
          <a:spcPct val="0"/>
        </a:spcBef>
        <a:spcAft>
          <a:spcPct val="0"/>
        </a:spcAft>
        <a:defRPr kumimoji="1" sz="4000">
          <a:solidFill>
            <a:srgbClr val="FFFFCC"/>
          </a:solidFill>
          <a:latin typeface="Arial Black" pitchFamily="34" charset="0"/>
        </a:defRPr>
      </a:lvl8pPr>
      <a:lvl9pPr marL="1828800" algn="l" rtl="0" eaLnBrk="0" fontAlgn="base" hangingPunct="0">
        <a:spcBef>
          <a:spcPct val="0"/>
        </a:spcBef>
        <a:spcAft>
          <a:spcPct val="0"/>
        </a:spcAft>
        <a:defRPr kumimoji="1" sz="4000">
          <a:solidFill>
            <a:srgbClr val="FFFFCC"/>
          </a:solidFill>
          <a:latin typeface="Arial Black" pitchFamily="34" charset="0"/>
        </a:defRPr>
      </a:lvl9pPr>
    </p:titleStyle>
    <p:bodyStyle>
      <a:lvl1pPr marL="287338" indent="-287338" algn="l" rtl="0" eaLnBrk="0" fontAlgn="base" hangingPunct="0">
        <a:spcBef>
          <a:spcPct val="20000"/>
        </a:spcBef>
        <a:spcAft>
          <a:spcPct val="0"/>
        </a:spcAft>
        <a:buClr>
          <a:schemeClr val="accent2"/>
        </a:buClr>
        <a:buFont typeface="Monotype Sorts" pitchFamily="2" charset="2"/>
        <a:buChar char="z"/>
        <a:defRPr kumimoji="1" sz="3200">
          <a:solidFill>
            <a:srgbClr val="FFFFCC"/>
          </a:solidFill>
          <a:latin typeface="+mn-lt"/>
          <a:ea typeface="+mn-ea"/>
          <a:cs typeface="+mn-cs"/>
        </a:defRPr>
      </a:lvl1pPr>
      <a:lvl2pPr marL="636588" indent="-234950" algn="l" rtl="0" eaLnBrk="0" fontAlgn="base" hangingPunct="0">
        <a:spcBef>
          <a:spcPct val="20000"/>
        </a:spcBef>
        <a:spcAft>
          <a:spcPct val="0"/>
        </a:spcAft>
        <a:buClr>
          <a:schemeClr val="accent2"/>
        </a:buClr>
        <a:buFont typeface="Monotype Sorts" pitchFamily="2" charset="2"/>
        <a:buChar char="y"/>
        <a:defRPr kumimoji="1" sz="3200">
          <a:solidFill>
            <a:srgbClr val="FFFFCC"/>
          </a:solidFill>
          <a:latin typeface="+mn-lt"/>
        </a:defRPr>
      </a:lvl2pPr>
      <a:lvl3pPr marL="919163" indent="-168275" algn="l" rtl="0" eaLnBrk="0" fontAlgn="base" hangingPunct="0">
        <a:spcBef>
          <a:spcPct val="20000"/>
        </a:spcBef>
        <a:spcAft>
          <a:spcPct val="0"/>
        </a:spcAft>
        <a:buClr>
          <a:schemeClr val="accent2"/>
        </a:buClr>
        <a:buFont typeface="Monotype Sorts" pitchFamily="2" charset="2"/>
        <a:buChar char="x"/>
        <a:defRPr kumimoji="1" sz="3200">
          <a:solidFill>
            <a:srgbClr val="FFFFCC"/>
          </a:solidFill>
          <a:latin typeface="+mn-lt"/>
        </a:defRPr>
      </a:lvl3pPr>
      <a:lvl4pPr marL="1600200" indent="-228600" algn="l" rtl="0" eaLnBrk="0" fontAlgn="base" hangingPunct="0">
        <a:spcBef>
          <a:spcPct val="20000"/>
        </a:spcBef>
        <a:spcAft>
          <a:spcPct val="0"/>
        </a:spcAft>
        <a:buClr>
          <a:schemeClr val="accent2"/>
        </a:buClr>
        <a:buChar char="•"/>
        <a:defRPr kumimoji="1" sz="3200">
          <a:solidFill>
            <a:srgbClr val="FFFFCC"/>
          </a:solidFill>
          <a:latin typeface="+mn-lt"/>
        </a:defRPr>
      </a:lvl4pPr>
      <a:lvl5pPr marL="2057400" indent="-228600" algn="l" rtl="0" eaLnBrk="0" fontAlgn="base" hangingPunct="0">
        <a:spcBef>
          <a:spcPct val="20000"/>
        </a:spcBef>
        <a:spcAft>
          <a:spcPct val="0"/>
        </a:spcAft>
        <a:buClr>
          <a:schemeClr val="accent2"/>
        </a:buClr>
        <a:buChar char="–"/>
        <a:defRPr kumimoji="1" sz="3200">
          <a:solidFill>
            <a:srgbClr val="FFFFCC"/>
          </a:solidFill>
          <a:latin typeface="+mn-lt"/>
        </a:defRPr>
      </a:lvl5pPr>
      <a:lvl6pPr marL="2514600" indent="-228600" algn="l" rtl="0" eaLnBrk="0" fontAlgn="base" hangingPunct="0">
        <a:spcBef>
          <a:spcPct val="20000"/>
        </a:spcBef>
        <a:spcAft>
          <a:spcPct val="0"/>
        </a:spcAft>
        <a:buClr>
          <a:schemeClr val="accent2"/>
        </a:buClr>
        <a:buChar char="–"/>
        <a:defRPr kumimoji="1" sz="3200">
          <a:solidFill>
            <a:srgbClr val="FFFFCC"/>
          </a:solidFill>
          <a:latin typeface="+mn-lt"/>
        </a:defRPr>
      </a:lvl6pPr>
      <a:lvl7pPr marL="2971800" indent="-228600" algn="l" rtl="0" eaLnBrk="0" fontAlgn="base" hangingPunct="0">
        <a:spcBef>
          <a:spcPct val="20000"/>
        </a:spcBef>
        <a:spcAft>
          <a:spcPct val="0"/>
        </a:spcAft>
        <a:buClr>
          <a:schemeClr val="accent2"/>
        </a:buClr>
        <a:buChar char="–"/>
        <a:defRPr kumimoji="1" sz="3200">
          <a:solidFill>
            <a:srgbClr val="FFFFCC"/>
          </a:solidFill>
          <a:latin typeface="+mn-lt"/>
        </a:defRPr>
      </a:lvl7pPr>
      <a:lvl8pPr marL="3429000" indent="-228600" algn="l" rtl="0" eaLnBrk="0" fontAlgn="base" hangingPunct="0">
        <a:spcBef>
          <a:spcPct val="20000"/>
        </a:spcBef>
        <a:spcAft>
          <a:spcPct val="0"/>
        </a:spcAft>
        <a:buClr>
          <a:schemeClr val="accent2"/>
        </a:buClr>
        <a:buChar char="–"/>
        <a:defRPr kumimoji="1" sz="3200">
          <a:solidFill>
            <a:srgbClr val="FFFFCC"/>
          </a:solidFill>
          <a:latin typeface="+mn-lt"/>
        </a:defRPr>
      </a:lvl8pPr>
      <a:lvl9pPr marL="3886200" indent="-228600" algn="l" rtl="0" eaLnBrk="0" fontAlgn="base" hangingPunct="0">
        <a:spcBef>
          <a:spcPct val="20000"/>
        </a:spcBef>
        <a:spcAft>
          <a:spcPct val="0"/>
        </a:spcAft>
        <a:buClr>
          <a:schemeClr val="accent2"/>
        </a:buClr>
        <a:buChar char="–"/>
        <a:defRPr kumimoji="1" sz="3200">
          <a:solidFill>
            <a:srgbClr val="FFFF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video" Target="file:///C:\My%20Documents\Christy's%20Stuff\Teaching%20Stuff\Media\electron%20sea.av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867400"/>
          </a:xfrm>
        </p:spPr>
        <p:txBody>
          <a:bodyPr/>
          <a:lstStyle/>
          <a:p>
            <a:r>
              <a:rPr lang="en-US" sz="6600" dirty="0" smtClean="0">
                <a:solidFill>
                  <a:schemeClr val="tx1"/>
                </a:solidFill>
              </a:rPr>
              <a:t>Metallic Bonding</a:t>
            </a:r>
            <a:endParaRPr lang="en-US" sz="6600" dirty="0">
              <a:solidFill>
                <a:schemeClr val="tx1"/>
              </a:solidFill>
            </a:endParaRPr>
          </a:p>
        </p:txBody>
      </p:sp>
    </p:spTree>
    <p:extLst>
      <p:ext uri="{BB962C8B-B14F-4D97-AF65-F5344CB8AC3E}">
        <p14:creationId xmlns:p14="http://schemas.microsoft.com/office/powerpoint/2010/main" val="3326384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High Melting Point</a:t>
            </a:r>
            <a:endParaRPr lang="en-US" dirty="0"/>
          </a:p>
        </p:txBody>
      </p:sp>
      <p:sp>
        <p:nvSpPr>
          <p:cNvPr id="3" name="Content Placeholder 2"/>
          <p:cNvSpPr>
            <a:spLocks noGrp="1"/>
          </p:cNvSpPr>
          <p:nvPr>
            <p:ph idx="1"/>
          </p:nvPr>
        </p:nvSpPr>
        <p:spPr/>
        <p:txBody>
          <a:bodyPr/>
          <a:lstStyle/>
          <a:p>
            <a:pPr marL="0" indent="0">
              <a:buNone/>
            </a:pPr>
            <a:r>
              <a:rPr lang="en-AU" sz="2800" dirty="0"/>
              <a:t>The generally high melting points </a:t>
            </a:r>
            <a:r>
              <a:rPr lang="en-AU" sz="2800" dirty="0" smtClean="0"/>
              <a:t>indicate </a:t>
            </a:r>
            <a:r>
              <a:rPr lang="en-AU" sz="2800" dirty="0"/>
              <a:t>that metallic bonding is quite strong.  </a:t>
            </a:r>
            <a:endParaRPr lang="en-AU" sz="2800" dirty="0" smtClean="0"/>
          </a:p>
          <a:p>
            <a:pPr marL="0" indent="0">
              <a:buNone/>
            </a:pPr>
            <a:r>
              <a:rPr lang="en-AU" sz="2800" dirty="0" smtClean="0"/>
              <a:t>Melting </a:t>
            </a:r>
            <a:r>
              <a:rPr lang="en-AU" sz="2800" dirty="0"/>
              <a:t>points </a:t>
            </a:r>
            <a:r>
              <a:rPr lang="en-AU" sz="2800" dirty="0" smtClean="0"/>
              <a:t>increase </a:t>
            </a:r>
            <a:r>
              <a:rPr lang="en-AU" sz="2800" dirty="0"/>
              <a:t>with an increase in the number of </a:t>
            </a:r>
            <a:r>
              <a:rPr lang="en-AU" sz="2800" dirty="0" smtClean="0"/>
              <a:t>valence electrons to the sea, </a:t>
            </a:r>
            <a:r>
              <a:rPr lang="en-AU" sz="2800" dirty="0"/>
              <a:t>since there is a greater attractive force between the </a:t>
            </a:r>
            <a:r>
              <a:rPr lang="en-AU" sz="2800" dirty="0" err="1"/>
              <a:t>cations</a:t>
            </a:r>
            <a:r>
              <a:rPr lang="en-AU" sz="2800" dirty="0"/>
              <a:t> and the electrons.</a:t>
            </a:r>
          </a:p>
          <a:p>
            <a:pPr marL="0" indent="0">
              <a:buNone/>
            </a:pPr>
            <a:endParaRPr lang="en-US" dirty="0"/>
          </a:p>
        </p:txBody>
      </p:sp>
    </p:spTree>
    <p:extLst>
      <p:ext uri="{BB962C8B-B14F-4D97-AF65-F5344CB8AC3E}">
        <p14:creationId xmlns:p14="http://schemas.microsoft.com/office/powerpoint/2010/main" val="2299004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High Density</a:t>
            </a:r>
            <a:endParaRPr lang="en-US" dirty="0"/>
          </a:p>
        </p:txBody>
      </p:sp>
      <p:sp>
        <p:nvSpPr>
          <p:cNvPr id="3" name="Content Placeholder 2"/>
          <p:cNvSpPr>
            <a:spLocks noGrp="1"/>
          </p:cNvSpPr>
          <p:nvPr>
            <p:ph idx="1"/>
          </p:nvPr>
        </p:nvSpPr>
        <p:spPr/>
        <p:txBody>
          <a:bodyPr/>
          <a:lstStyle/>
          <a:p>
            <a:pPr marL="0" indent="0">
              <a:buNone/>
            </a:pPr>
            <a:r>
              <a:rPr lang="en-AU" dirty="0" smtClean="0"/>
              <a:t>Most </a:t>
            </a:r>
            <a:r>
              <a:rPr lang="en-AU" dirty="0"/>
              <a:t>metals have relatively high densities because metallic lattices are close-packed.</a:t>
            </a:r>
          </a:p>
          <a:p>
            <a:endParaRPr lang="en-US" dirty="0"/>
          </a:p>
        </p:txBody>
      </p:sp>
    </p:spTree>
    <p:extLst>
      <p:ext uri="{BB962C8B-B14F-4D97-AF65-F5344CB8AC3E}">
        <p14:creationId xmlns:p14="http://schemas.microsoft.com/office/powerpoint/2010/main" val="1831551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Structure of Metals</a:t>
            </a:r>
            <a:endParaRPr lang="en-US" dirty="0"/>
          </a:p>
        </p:txBody>
      </p:sp>
      <p:sp>
        <p:nvSpPr>
          <p:cNvPr id="3" name="Content Placeholder 2"/>
          <p:cNvSpPr>
            <a:spLocks noGrp="1"/>
          </p:cNvSpPr>
          <p:nvPr>
            <p:ph idx="1"/>
          </p:nvPr>
        </p:nvSpPr>
        <p:spPr/>
        <p:txBody>
          <a:bodyPr/>
          <a:lstStyle/>
          <a:p>
            <a:pPr marL="342900" lvl="0" indent="-342900">
              <a:buClrTx/>
              <a:buFontTx/>
              <a:buChar char="•"/>
              <a:defRPr/>
            </a:pPr>
            <a:r>
              <a:rPr kumimoji="0" lang="en-AU" dirty="0">
                <a:solidFill>
                  <a:srgbClr val="FFFFFF"/>
                </a:solidFill>
                <a:latin typeface="Times New Roman"/>
              </a:rPr>
              <a:t>Electrostatic forces of attraction between the positively charged </a:t>
            </a:r>
            <a:r>
              <a:rPr kumimoji="0" lang="en-AU" dirty="0" err="1">
                <a:solidFill>
                  <a:srgbClr val="FFFFFF"/>
                </a:solidFill>
                <a:latin typeface="Times New Roman"/>
              </a:rPr>
              <a:t>cations</a:t>
            </a:r>
            <a:r>
              <a:rPr kumimoji="0" lang="en-AU" dirty="0">
                <a:solidFill>
                  <a:srgbClr val="FFFFFF"/>
                </a:solidFill>
                <a:latin typeface="Times New Roman"/>
              </a:rPr>
              <a:t> and the negatively charged electrons hold the lattice together.</a:t>
            </a:r>
          </a:p>
          <a:p>
            <a:pPr marL="342900" lvl="0" indent="-342900">
              <a:buClrTx/>
              <a:buFontTx/>
              <a:buChar char="•"/>
              <a:defRPr/>
            </a:pPr>
            <a:r>
              <a:rPr kumimoji="0" lang="en-AU" dirty="0">
                <a:solidFill>
                  <a:srgbClr val="FFFFFF"/>
                </a:solidFill>
                <a:latin typeface="Times New Roman"/>
              </a:rPr>
              <a:t>A metal is therefore a seen as a rigid framework of </a:t>
            </a:r>
            <a:r>
              <a:rPr kumimoji="0" lang="en-AU" dirty="0" err="1">
                <a:solidFill>
                  <a:srgbClr val="FFFFFF"/>
                </a:solidFill>
                <a:latin typeface="Times New Roman"/>
              </a:rPr>
              <a:t>cations</a:t>
            </a:r>
            <a:r>
              <a:rPr kumimoji="0" lang="en-AU" dirty="0">
                <a:solidFill>
                  <a:srgbClr val="FFFFFF"/>
                </a:solidFill>
                <a:latin typeface="Times New Roman"/>
              </a:rPr>
              <a:t> immersed in a ‘sea’ of electrons that serve as the cement holding the three-dimensional cationic network together – </a:t>
            </a:r>
            <a:r>
              <a:rPr kumimoji="0" lang="en-AU" b="1" dirty="0">
                <a:solidFill>
                  <a:srgbClr val="00E7E7">
                    <a:lumMod val="40000"/>
                    <a:lumOff val="60000"/>
                  </a:srgbClr>
                </a:solidFill>
                <a:latin typeface="Times New Roman"/>
              </a:rPr>
              <a:t>Metallic bonding</a:t>
            </a:r>
            <a:r>
              <a:rPr kumimoji="0" lang="en-AU" dirty="0">
                <a:solidFill>
                  <a:srgbClr val="FFFFFF"/>
                </a:solidFill>
                <a:latin typeface="Times New Roman"/>
              </a:rPr>
              <a:t>.</a:t>
            </a:r>
          </a:p>
          <a:p>
            <a:pPr marL="0" indent="0">
              <a:buNone/>
            </a:pPr>
            <a:endParaRPr lang="en-US" dirty="0"/>
          </a:p>
        </p:txBody>
      </p:sp>
    </p:spTree>
    <p:extLst>
      <p:ext uri="{BB962C8B-B14F-4D97-AF65-F5344CB8AC3E}">
        <p14:creationId xmlns:p14="http://schemas.microsoft.com/office/powerpoint/2010/main" val="593839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Metallic Bonds Properties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29622337"/>
              </p:ext>
            </p:extLst>
          </p:nvPr>
        </p:nvGraphicFramePr>
        <p:xfrm>
          <a:off x="152400" y="1371600"/>
          <a:ext cx="8839200" cy="5394833"/>
        </p:xfrm>
        <a:graphic>
          <a:graphicData uri="http://schemas.openxmlformats.org/drawingml/2006/table">
            <a:tbl>
              <a:tblPr firstRow="1" bandRow="1">
                <a:tableStyleId>{5C22544A-7EE6-4342-B048-85BDC9FD1C3A}</a:tableStyleId>
              </a:tblPr>
              <a:tblGrid>
                <a:gridCol w="3581400"/>
                <a:gridCol w="5257800"/>
              </a:tblGrid>
              <a:tr h="663575">
                <a:tc>
                  <a:txBody>
                    <a:bodyPr/>
                    <a:lstStyle/>
                    <a:p>
                      <a:pPr algn="ctr"/>
                      <a:r>
                        <a:rPr lang="en-US" sz="2400" dirty="0" smtClean="0"/>
                        <a:t>Bond</a:t>
                      </a:r>
                      <a:r>
                        <a:rPr lang="en-US" sz="2400" baseline="0" dirty="0" smtClean="0"/>
                        <a:t> Formation</a:t>
                      </a:r>
                      <a:endParaRPr lang="en-US" sz="2400" dirty="0"/>
                    </a:p>
                  </a:txBody>
                  <a:tcPr anchor="b">
                    <a:lnT w="6350" cap="flat" cmpd="sng" algn="ctr">
                      <a:solidFill>
                        <a:schemeClr val="tx1"/>
                      </a:solidFill>
                      <a:prstDash val="solid"/>
                      <a:round/>
                      <a:headEnd type="none" w="med" len="med"/>
                      <a:tailEnd type="none" w="med" len="med"/>
                    </a:lnT>
                    <a:no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FFFFCC"/>
                          </a:solidFill>
                          <a:effectLst/>
                          <a:uLnTx/>
                          <a:uFillTx/>
                          <a:latin typeface="+mn-lt"/>
                          <a:ea typeface="+mn-ea"/>
                          <a:cs typeface="+mn-cs"/>
                        </a:rPr>
                        <a:t>e</a:t>
                      </a:r>
                      <a:r>
                        <a:rPr kumimoji="0" lang="en-US" sz="2400" b="0" i="0" u="none" strike="noStrike" kern="1200" cap="none" spc="0" normalizeH="0" baseline="30000" noProof="0" dirty="0" smtClean="0">
                          <a:ln>
                            <a:noFill/>
                          </a:ln>
                          <a:solidFill>
                            <a:srgbClr val="FFFFCC"/>
                          </a:solidFill>
                          <a:effectLst/>
                          <a:uLnTx/>
                          <a:uFillTx/>
                          <a:latin typeface="+mn-lt"/>
                          <a:ea typeface="+mn-ea"/>
                          <a:cs typeface="+mn-cs"/>
                        </a:rPr>
                        <a:t>-</a:t>
                      </a:r>
                      <a:r>
                        <a:rPr kumimoji="0" lang="en-US" sz="2400" b="0" i="0" u="none" strike="noStrike" kern="1200" cap="none" spc="0" normalizeH="0" baseline="0" noProof="0" dirty="0" smtClean="0">
                          <a:ln>
                            <a:noFill/>
                          </a:ln>
                          <a:solidFill>
                            <a:srgbClr val="FFFFCC"/>
                          </a:solidFill>
                          <a:effectLst/>
                          <a:uLnTx/>
                          <a:uFillTx/>
                          <a:latin typeface="+mn-lt"/>
                          <a:ea typeface="+mn-ea"/>
                          <a:cs typeface="+mn-cs"/>
                        </a:rPr>
                        <a:t> are delocalized among metal atoms</a:t>
                      </a:r>
                    </a:p>
                  </a:txBody>
                  <a:tcPr anchor="b">
                    <a:noFill/>
                  </a:tcPr>
                </a:tc>
              </a:tr>
              <a:tr h="6635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FFCC"/>
                          </a:solidFill>
                          <a:effectLst/>
                          <a:uLnTx/>
                          <a:uFillTx/>
                          <a:latin typeface="+mn-lt"/>
                          <a:ea typeface="+mn-ea"/>
                          <a:cs typeface="+mn-cs"/>
                        </a:rPr>
                        <a:t>Occurs Between</a:t>
                      </a:r>
                    </a:p>
                  </a:txBody>
                  <a:tcPr anchor="b">
                    <a:noFill/>
                  </a:tcPr>
                </a:tc>
                <a:tc>
                  <a:txBody>
                    <a:bodyPr/>
                    <a:lstStyle/>
                    <a:p>
                      <a:pPr algn="ctr"/>
                      <a:r>
                        <a:rPr kumimoji="0" lang="en-US" sz="2400" b="0" i="0" u="none" strike="noStrike" kern="1200" cap="none" spc="0" normalizeH="0" baseline="0" noProof="0" smtClean="0">
                          <a:ln>
                            <a:noFill/>
                          </a:ln>
                          <a:solidFill>
                            <a:srgbClr val="FFFFCC"/>
                          </a:solidFill>
                          <a:effectLst/>
                          <a:uLnTx/>
                          <a:uFillTx/>
                          <a:latin typeface="+mn-lt"/>
                          <a:ea typeface="+mn-ea"/>
                          <a:cs typeface="+mn-cs"/>
                        </a:rPr>
                        <a:t>2 Metals</a:t>
                      </a:r>
                      <a:endParaRPr lang="en-US" sz="2400" dirty="0"/>
                    </a:p>
                  </a:txBody>
                  <a:tcPr anchor="b">
                    <a:noFill/>
                  </a:tcPr>
                </a:tc>
              </a:tr>
              <a:tr h="6635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FFCC"/>
                          </a:solidFill>
                          <a:effectLst/>
                          <a:uLnTx/>
                          <a:uFillTx/>
                          <a:latin typeface="+mn-lt"/>
                          <a:ea typeface="+mn-ea"/>
                          <a:cs typeface="+mn-cs"/>
                        </a:rPr>
                        <a:t>Type of Structure</a:t>
                      </a:r>
                    </a:p>
                  </a:txBody>
                  <a:tcPr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rgbClr val="FFFFCC"/>
                          </a:solidFill>
                          <a:effectLst/>
                          <a:uLnTx/>
                          <a:uFillTx/>
                          <a:latin typeface="+mn-lt"/>
                          <a:ea typeface="+mn-ea"/>
                          <a:cs typeface="+mn-cs"/>
                        </a:rPr>
                        <a:t>“Electron Sea”</a:t>
                      </a:r>
                      <a:endParaRPr kumimoji="0" lang="en-US" sz="2400" b="0" i="0" u="none" strike="noStrike" kern="1200" cap="none" spc="0" normalizeH="0" baseline="0" noProof="0" dirty="0" smtClean="0">
                        <a:ln>
                          <a:noFill/>
                        </a:ln>
                        <a:solidFill>
                          <a:srgbClr val="000000"/>
                        </a:solidFill>
                        <a:effectLst/>
                        <a:uLnTx/>
                        <a:uFillTx/>
                        <a:latin typeface="+mn-lt"/>
                        <a:ea typeface="+mn-ea"/>
                        <a:cs typeface="+mn-cs"/>
                      </a:endParaRPr>
                    </a:p>
                  </a:txBody>
                  <a:tcPr anchor="b">
                    <a:noFill/>
                  </a:tcPr>
                </a:tc>
              </a:tr>
              <a:tr h="6635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FFCC"/>
                          </a:solidFill>
                          <a:effectLst/>
                          <a:uLnTx/>
                          <a:uFillTx/>
                          <a:latin typeface="+mn-lt"/>
                          <a:ea typeface="+mn-ea"/>
                          <a:cs typeface="+mn-cs"/>
                        </a:rPr>
                        <a:t>Physical State</a:t>
                      </a:r>
                    </a:p>
                  </a:txBody>
                  <a:tcPr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rgbClr val="FFFFCC"/>
                          </a:solidFill>
                          <a:effectLst/>
                          <a:uLnTx/>
                          <a:uFillTx/>
                          <a:latin typeface="+mn-lt"/>
                          <a:ea typeface="+mn-ea"/>
                          <a:cs typeface="+mn-cs"/>
                        </a:rPr>
                        <a:t>Solid</a:t>
                      </a:r>
                      <a:endParaRPr kumimoji="0" lang="en-US" sz="2400" b="0" i="0" u="none" strike="noStrike" kern="1200" cap="none" spc="0" normalizeH="0" baseline="0" noProof="0" dirty="0" smtClean="0">
                        <a:ln>
                          <a:noFill/>
                        </a:ln>
                        <a:solidFill>
                          <a:srgbClr val="000000"/>
                        </a:solidFill>
                        <a:effectLst/>
                        <a:uLnTx/>
                        <a:uFillTx/>
                        <a:latin typeface="+mn-lt"/>
                        <a:ea typeface="+mn-ea"/>
                        <a:cs typeface="+mn-cs"/>
                      </a:endParaRPr>
                    </a:p>
                  </a:txBody>
                  <a:tcPr anchor="b">
                    <a:noFill/>
                  </a:tcPr>
                </a:tc>
              </a:tr>
              <a:tr h="6635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FFCC"/>
                          </a:solidFill>
                          <a:effectLst/>
                          <a:uLnTx/>
                          <a:uFillTx/>
                          <a:latin typeface="+mn-lt"/>
                          <a:ea typeface="+mn-ea"/>
                          <a:cs typeface="+mn-cs"/>
                        </a:rPr>
                        <a:t>Melting Point</a:t>
                      </a:r>
                    </a:p>
                  </a:txBody>
                  <a:tcPr anchor="b">
                    <a:noFill/>
                  </a:tcPr>
                </a:tc>
                <a:tc>
                  <a:txBody>
                    <a:bodyPr/>
                    <a:lstStyle/>
                    <a:p>
                      <a:pPr algn="ctr"/>
                      <a:r>
                        <a:rPr kumimoji="0" lang="en-US" sz="2400" b="0" i="0" u="none" strike="noStrike" kern="1200" cap="none" spc="0" normalizeH="0" baseline="0" noProof="0" smtClean="0">
                          <a:ln>
                            <a:noFill/>
                          </a:ln>
                          <a:solidFill>
                            <a:srgbClr val="FFFFCC"/>
                          </a:solidFill>
                          <a:effectLst/>
                          <a:uLnTx/>
                          <a:uFillTx/>
                          <a:latin typeface="+mn-lt"/>
                          <a:ea typeface="+mn-ea"/>
                          <a:cs typeface="+mn-cs"/>
                        </a:rPr>
                        <a:t>Very High</a:t>
                      </a:r>
                      <a:endParaRPr lang="en-US" sz="2400" dirty="0"/>
                    </a:p>
                  </a:txBody>
                  <a:tcPr anchor="b">
                    <a:noFill/>
                  </a:tcPr>
                </a:tc>
              </a:tr>
              <a:tr h="6635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FFCC"/>
                          </a:solidFill>
                          <a:effectLst/>
                          <a:uLnTx/>
                          <a:uFillTx/>
                          <a:latin typeface="+mn-lt"/>
                          <a:ea typeface="+mn-ea"/>
                          <a:cs typeface="+mn-cs"/>
                        </a:rPr>
                        <a:t>Soluble in Water</a:t>
                      </a:r>
                    </a:p>
                  </a:txBody>
                  <a:tcPr anchor="b">
                    <a:noFill/>
                  </a:tcPr>
                </a:tc>
                <a:tc>
                  <a:txBody>
                    <a:bodyPr/>
                    <a:lstStyle/>
                    <a:p>
                      <a:pPr algn="ctr"/>
                      <a:r>
                        <a:rPr kumimoji="0" lang="en-US" sz="2400" b="0" i="0" u="none" strike="noStrike" kern="1200" cap="none" spc="0" normalizeH="0" baseline="0" noProof="0" dirty="0" smtClean="0">
                          <a:ln>
                            <a:noFill/>
                          </a:ln>
                          <a:solidFill>
                            <a:srgbClr val="FFFFCC"/>
                          </a:solidFill>
                          <a:effectLst/>
                          <a:uLnTx/>
                          <a:uFillTx/>
                          <a:latin typeface="+mn-lt"/>
                          <a:ea typeface="+mn-ea"/>
                          <a:cs typeface="+mn-cs"/>
                        </a:rPr>
                        <a:t>No</a:t>
                      </a:r>
                      <a:endParaRPr lang="en-US" sz="2400" dirty="0"/>
                    </a:p>
                  </a:txBody>
                  <a:tcPr anchor="b">
                    <a:noFill/>
                  </a:tcPr>
                </a:tc>
              </a:tr>
              <a:tr h="6635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FFCC"/>
                          </a:solidFill>
                          <a:effectLst/>
                          <a:uLnTx/>
                          <a:uFillTx/>
                          <a:latin typeface="+mn-lt"/>
                          <a:ea typeface="+mn-ea"/>
                          <a:cs typeface="+mn-cs"/>
                        </a:rPr>
                        <a:t>Electrical Conductivity</a:t>
                      </a:r>
                    </a:p>
                  </a:txBody>
                  <a:tcPr anchor="b">
                    <a:noFill/>
                  </a:tcPr>
                </a:tc>
                <a:tc>
                  <a:txBody>
                    <a:bodyPr/>
                    <a:lstStyle/>
                    <a:p>
                      <a:pPr algn="ctr"/>
                      <a:r>
                        <a:rPr kumimoji="0" lang="en-US" sz="2400" b="0" i="0" u="none" strike="noStrike" kern="1200" cap="none" spc="0" normalizeH="0" baseline="0" noProof="0" dirty="0" smtClean="0">
                          <a:ln>
                            <a:noFill/>
                          </a:ln>
                          <a:solidFill>
                            <a:srgbClr val="FFFFCC"/>
                          </a:solidFill>
                          <a:effectLst/>
                          <a:uLnTx/>
                          <a:uFillTx/>
                          <a:latin typeface="+mn-lt"/>
                          <a:ea typeface="+mn-ea"/>
                          <a:cs typeface="+mn-cs"/>
                        </a:rPr>
                        <a:t>Yes</a:t>
                      </a:r>
                      <a:endParaRPr lang="en-US" sz="2400" dirty="0"/>
                    </a:p>
                  </a:txBody>
                  <a:tcPr anchor="b">
                    <a:noFill/>
                  </a:tcPr>
                </a:tc>
              </a:tr>
              <a:tr h="6635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FFCC"/>
                          </a:solidFill>
                          <a:effectLst/>
                          <a:uLnTx/>
                          <a:uFillTx/>
                          <a:latin typeface="+mn-lt"/>
                          <a:ea typeface="+mn-ea"/>
                          <a:cs typeface="+mn-cs"/>
                        </a:rPr>
                        <a:t>Other Properties</a:t>
                      </a:r>
                    </a:p>
                  </a:txBody>
                  <a:tcPr anchor="b">
                    <a:noFill/>
                  </a:tcPr>
                </a:tc>
                <a:tc>
                  <a:txBody>
                    <a:bodyPr/>
                    <a:lstStyle/>
                    <a:p>
                      <a:pPr algn="ctr"/>
                      <a:r>
                        <a:rPr kumimoji="0" lang="en-US" sz="2400" b="0" i="0" u="none" strike="noStrike" kern="1200" cap="none" spc="0" normalizeH="0" baseline="0" noProof="0" dirty="0" smtClean="0">
                          <a:ln>
                            <a:noFill/>
                          </a:ln>
                          <a:solidFill>
                            <a:srgbClr val="FFFFCC"/>
                          </a:solidFill>
                          <a:effectLst/>
                          <a:uLnTx/>
                          <a:uFillTx/>
                          <a:latin typeface="+mn-lt"/>
                          <a:ea typeface="+mn-ea"/>
                          <a:cs typeface="+mn-cs"/>
                        </a:rPr>
                        <a:t>Malleable, Ductile, Lustrous</a:t>
                      </a:r>
                      <a:endParaRPr lang="en-US" sz="2400" dirty="0"/>
                    </a:p>
                  </a:txBody>
                  <a:tcPr anchor="b">
                    <a:noFill/>
                  </a:tcPr>
                </a:tc>
              </a:tr>
            </a:tbl>
          </a:graphicData>
        </a:graphic>
      </p:graphicFrame>
    </p:spTree>
    <p:extLst>
      <p:ext uri="{BB962C8B-B14F-4D97-AF65-F5344CB8AC3E}">
        <p14:creationId xmlns:p14="http://schemas.microsoft.com/office/powerpoint/2010/main" val="3483342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ChangeArrowheads="1"/>
          </p:cNvSpPr>
          <p:nvPr/>
        </p:nvSpPr>
        <p:spPr bwMode="auto">
          <a:xfrm>
            <a:off x="258763" y="1512888"/>
            <a:ext cx="8624887"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287338" indent="-287338" algn="ctr" eaLnBrk="0" fontAlgn="base" hangingPunct="0">
              <a:lnSpc>
                <a:spcPct val="140000"/>
              </a:lnSpc>
              <a:spcBef>
                <a:spcPct val="20000"/>
              </a:spcBef>
              <a:spcAft>
                <a:spcPct val="0"/>
              </a:spcAft>
              <a:buClr>
                <a:srgbClr val="FFCC00"/>
              </a:buClr>
              <a:buFont typeface="Monotype Sorts" pitchFamily="2" charset="2"/>
              <a:buNone/>
            </a:pPr>
            <a:r>
              <a:rPr kumimoji="1" lang="en-US" sz="3200" b="1" dirty="0" smtClean="0">
                <a:solidFill>
                  <a:srgbClr val="FFFFCC"/>
                </a:solidFill>
                <a:latin typeface="Comic Sans MS" pitchFamily="66" charset="0"/>
              </a:rPr>
              <a:t>“Electron Sea”</a:t>
            </a:r>
            <a:endParaRPr kumimoji="1" lang="en-US" sz="3200" dirty="0" smtClean="0">
              <a:solidFill>
                <a:srgbClr val="FFFFCC"/>
              </a:solidFill>
            </a:endParaRPr>
          </a:p>
        </p:txBody>
      </p:sp>
      <p:pic>
        <p:nvPicPr>
          <p:cNvPr id="254980" name="electron sea.avi">
            <a:hlinkClick r:id="" action="ppaction://media"/>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1662113" y="2470150"/>
            <a:ext cx="5819775" cy="3951288"/>
          </a:xfrm>
          <a:prstGeom prst="rect">
            <a:avLst/>
          </a:prstGeom>
          <a:noFill/>
          <a:extLst>
            <a:ext uri="{909E8E84-426E-40DD-AFC4-6F175D3DCCD1}">
              <a14:hiddenFill xmlns:a14="http://schemas.microsoft.com/office/drawing/2010/main">
                <a:solidFill>
                  <a:srgbClr val="FFFFFF"/>
                </a:solidFill>
              </a14:hiddenFill>
            </a:ext>
          </a:extLst>
        </p:spPr>
      </p:pic>
      <p:sp>
        <p:nvSpPr>
          <p:cNvPr id="254981" name="Rectangle 5"/>
          <p:cNvSpPr>
            <a:spLocks noGrp="1" noChangeArrowheads="1"/>
          </p:cNvSpPr>
          <p:nvPr>
            <p:ph type="title"/>
          </p:nvPr>
        </p:nvSpPr>
        <p:spPr/>
        <p:txBody>
          <a:bodyPr/>
          <a:lstStyle/>
          <a:p>
            <a:pPr algn="ctr"/>
            <a:r>
              <a:rPr lang="en-US" dirty="0" smtClean="0"/>
              <a:t>Type of Structure</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25498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repeatCount="indefinite" fill="hold" display="0">
                  <p:stCondLst>
                    <p:cond delay="indefinite"/>
                  </p:stCondLst>
                  <p:endCondLst>
                    <p:cond evt="onNext" delay="0">
                      <p:tgtEl>
                        <p:sldTgt/>
                      </p:tgtEl>
                    </p:cond>
                    <p:cond evt="onPrev" delay="0">
                      <p:tgtEl>
                        <p:sldTgt/>
                      </p:tgtEl>
                    </p:cond>
                  </p:endCondLst>
                </p:cTn>
                <p:tgtEl>
                  <p:spTgt spid="254980"/>
                </p:tgtEl>
              </p:cMediaNode>
            </p:video>
            <p:seq concurrent="1" nextAc="seek">
              <p:cTn id="8" restart="whenNotActive" fill="hold" evtFilter="cancelBubble" nodeType="interactiveSeq">
                <p:stCondLst>
                  <p:cond evt="onClick" delay="0">
                    <p:tgtEl>
                      <p:spTgt spid="254980"/>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254980"/>
                                        </p:tgtEl>
                                      </p:cBhvr>
                                    </p:cmd>
                                  </p:childTnLst>
                                </p:cTn>
                              </p:par>
                            </p:childTnLst>
                          </p:cTn>
                        </p:par>
                      </p:childTnLst>
                    </p:cTn>
                  </p:par>
                </p:childTnLst>
              </p:cTn>
              <p:nextCondLst>
                <p:cond evt="onClick" delay="0">
                  <p:tgtEl>
                    <p:spTgt spid="254980"/>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Conduction of Heat</a:t>
            </a:r>
            <a:endParaRPr lang="en-US" dirty="0"/>
          </a:p>
        </p:txBody>
      </p:sp>
      <p:sp>
        <p:nvSpPr>
          <p:cNvPr id="3" name="Content Placeholder 2"/>
          <p:cNvSpPr>
            <a:spLocks noGrp="1"/>
          </p:cNvSpPr>
          <p:nvPr>
            <p:ph idx="1"/>
          </p:nvPr>
        </p:nvSpPr>
        <p:spPr>
          <a:xfrm>
            <a:off x="457200" y="1428750"/>
            <a:ext cx="8178800" cy="5124450"/>
          </a:xfrm>
        </p:spPr>
        <p:txBody>
          <a:bodyPr/>
          <a:lstStyle/>
          <a:p>
            <a:pPr marL="0" lvl="0" indent="0">
              <a:buClrTx/>
              <a:buNone/>
              <a:defRPr/>
            </a:pPr>
            <a:r>
              <a:rPr kumimoji="0" lang="en-AU" sz="2800" dirty="0" smtClean="0">
                <a:solidFill>
                  <a:srgbClr val="FFFFFF"/>
                </a:solidFill>
              </a:rPr>
              <a:t>Electrons </a:t>
            </a:r>
            <a:r>
              <a:rPr kumimoji="0" lang="en-AU" sz="2800" dirty="0">
                <a:solidFill>
                  <a:srgbClr val="FFFFFF"/>
                </a:solidFill>
              </a:rPr>
              <a:t>are able to gain kinetic energy in hotter areas of the metal and are able to quickly transfer it to other parts of the metal lattice because of their freedom of movement.  Heat causes the electrons to move faster and the ‘bumping’ of these electrons with each other and the protons transfers the heat.</a:t>
            </a:r>
          </a:p>
          <a:p>
            <a:pPr marL="0" indent="0">
              <a:buNone/>
            </a:pPr>
            <a:endParaRPr lang="en-US" dirty="0"/>
          </a:p>
        </p:txBody>
      </p:sp>
    </p:spTree>
    <p:extLst>
      <p:ext uri="{BB962C8B-B14F-4D97-AF65-F5344CB8AC3E}">
        <p14:creationId xmlns:p14="http://schemas.microsoft.com/office/powerpoint/2010/main" val="2819789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Conducts Electricity</a:t>
            </a:r>
            <a:endParaRPr lang="en-US" dirty="0"/>
          </a:p>
        </p:txBody>
      </p:sp>
      <p:sp>
        <p:nvSpPr>
          <p:cNvPr id="3" name="Content Placeholder 2"/>
          <p:cNvSpPr>
            <a:spLocks noGrp="1"/>
          </p:cNvSpPr>
          <p:nvPr>
            <p:ph idx="1"/>
          </p:nvPr>
        </p:nvSpPr>
        <p:spPr/>
        <p:txBody>
          <a:bodyPr/>
          <a:lstStyle/>
          <a:p>
            <a:pPr marL="0" lvl="0" indent="0">
              <a:buClrTx/>
              <a:buNone/>
              <a:defRPr/>
            </a:pPr>
            <a:r>
              <a:rPr kumimoji="0" lang="en-AU" sz="2800" dirty="0">
                <a:solidFill>
                  <a:srgbClr val="FFFFFF"/>
                </a:solidFill>
              </a:rPr>
              <a:t>When an electric field is applied to a metal, one end of the metal becomes positive and the other becomes negative.  </a:t>
            </a:r>
            <a:r>
              <a:rPr kumimoji="0" lang="en-AU" sz="2800" dirty="0" smtClean="0">
                <a:solidFill>
                  <a:srgbClr val="FFFFFF"/>
                </a:solidFill>
              </a:rPr>
              <a:t>Since the electrons are free </a:t>
            </a:r>
            <a:r>
              <a:rPr kumimoji="0" lang="en-AU" sz="2800" smtClean="0">
                <a:solidFill>
                  <a:srgbClr val="FFFFFF"/>
                </a:solidFill>
              </a:rPr>
              <a:t>to move, all </a:t>
            </a:r>
            <a:r>
              <a:rPr kumimoji="0" lang="en-AU" sz="2800" dirty="0">
                <a:solidFill>
                  <a:srgbClr val="FFFFFF"/>
                </a:solidFill>
              </a:rPr>
              <a:t>the electrons experience a force toward the positive end.  The movement of electrons is an electric current.</a:t>
            </a:r>
          </a:p>
          <a:p>
            <a:pPr marL="0" indent="0">
              <a:buNone/>
            </a:pPr>
            <a:endParaRPr lang="en-US" sz="2400" dirty="0"/>
          </a:p>
        </p:txBody>
      </p:sp>
    </p:spTree>
    <p:extLst>
      <p:ext uri="{BB962C8B-B14F-4D97-AF65-F5344CB8AC3E}">
        <p14:creationId xmlns:p14="http://schemas.microsoft.com/office/powerpoint/2010/main" val="1705345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Malleable and Ductile</a:t>
            </a:r>
            <a:endParaRPr lang="en-US" dirty="0"/>
          </a:p>
        </p:txBody>
      </p:sp>
      <p:pic>
        <p:nvPicPr>
          <p:cNvPr id="2050"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44088" r="-518"/>
          <a:stretch/>
        </p:blipFill>
        <p:spPr bwMode="auto">
          <a:xfrm>
            <a:off x="117460" y="2209800"/>
            <a:ext cx="9003136" cy="4495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575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Malleable and Ductile</a:t>
            </a:r>
            <a:endParaRPr lang="en-US" dirty="0"/>
          </a:p>
        </p:txBody>
      </p:sp>
      <p:sp>
        <p:nvSpPr>
          <p:cNvPr id="3" name="Content Placeholder 2"/>
          <p:cNvSpPr>
            <a:spLocks noGrp="1"/>
          </p:cNvSpPr>
          <p:nvPr>
            <p:ph idx="1"/>
          </p:nvPr>
        </p:nvSpPr>
        <p:spPr/>
        <p:txBody>
          <a:bodyPr/>
          <a:lstStyle/>
          <a:p>
            <a:pPr marL="0" indent="0">
              <a:buNone/>
            </a:pPr>
            <a:r>
              <a:rPr lang="en-AU" sz="2800" dirty="0" smtClean="0"/>
              <a:t>Metals </a:t>
            </a:r>
            <a:r>
              <a:rPr lang="en-AU" sz="2800" dirty="0"/>
              <a:t>are malleable and ductile, rather than brittle, as a result of the non-directional nature of metallic bonds.  The attractive forces exerted by the positive metal ions for the mobile electrons occur in all directions.  This means that layers of atoms can move past one another without disrupting the force between the positive ions and the negative sea of electrons.  </a:t>
            </a:r>
            <a:endParaRPr lang="en-US" dirty="0"/>
          </a:p>
        </p:txBody>
      </p:sp>
    </p:spTree>
    <p:extLst>
      <p:ext uri="{BB962C8B-B14F-4D97-AF65-F5344CB8AC3E}">
        <p14:creationId xmlns:p14="http://schemas.microsoft.com/office/powerpoint/2010/main" val="2935995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Malleable and Ductile</a:t>
            </a:r>
            <a:endParaRPr lang="en-US" dirty="0"/>
          </a:p>
        </p:txBody>
      </p:sp>
      <p:grpSp>
        <p:nvGrpSpPr>
          <p:cNvPr id="6" name="Group 53"/>
          <p:cNvGrpSpPr>
            <a:grpSpLocks/>
          </p:cNvGrpSpPr>
          <p:nvPr/>
        </p:nvGrpSpPr>
        <p:grpSpPr bwMode="auto">
          <a:xfrm>
            <a:off x="3511550" y="2954338"/>
            <a:ext cx="3617913" cy="1989137"/>
            <a:chOff x="2212" y="1861"/>
            <a:chExt cx="2279" cy="1253"/>
          </a:xfrm>
        </p:grpSpPr>
        <p:grpSp>
          <p:nvGrpSpPr>
            <p:cNvPr id="7" name="Group 5"/>
            <p:cNvGrpSpPr>
              <a:grpSpLocks/>
            </p:cNvGrpSpPr>
            <p:nvPr/>
          </p:nvGrpSpPr>
          <p:grpSpPr bwMode="auto">
            <a:xfrm>
              <a:off x="2212" y="1861"/>
              <a:ext cx="288" cy="442"/>
              <a:chOff x="2212" y="1861"/>
              <a:chExt cx="288" cy="442"/>
            </a:xfrm>
          </p:grpSpPr>
          <p:sp>
            <p:nvSpPr>
              <p:cNvPr id="55" name="Oval 3"/>
              <p:cNvSpPr>
                <a:spLocks noChangeArrowheads="1"/>
              </p:cNvSpPr>
              <p:nvPr/>
            </p:nvSpPr>
            <p:spPr bwMode="auto">
              <a:xfrm>
                <a:off x="2212" y="191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6" name="Rectangle 4"/>
              <p:cNvSpPr>
                <a:spLocks noChangeArrowheads="1"/>
              </p:cNvSpPr>
              <p:nvPr/>
            </p:nvSpPr>
            <p:spPr bwMode="auto">
              <a:xfrm>
                <a:off x="2231" y="186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8" name="Group 8"/>
            <p:cNvGrpSpPr>
              <a:grpSpLocks/>
            </p:cNvGrpSpPr>
            <p:nvPr/>
          </p:nvGrpSpPr>
          <p:grpSpPr bwMode="auto">
            <a:xfrm>
              <a:off x="2734" y="1861"/>
              <a:ext cx="288" cy="442"/>
              <a:chOff x="2734" y="1861"/>
              <a:chExt cx="288" cy="442"/>
            </a:xfrm>
          </p:grpSpPr>
          <p:sp>
            <p:nvSpPr>
              <p:cNvPr id="53" name="Oval 6"/>
              <p:cNvSpPr>
                <a:spLocks noChangeArrowheads="1"/>
              </p:cNvSpPr>
              <p:nvPr/>
            </p:nvSpPr>
            <p:spPr bwMode="auto">
              <a:xfrm>
                <a:off x="2734" y="191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4" name="Rectangle 7"/>
              <p:cNvSpPr>
                <a:spLocks noChangeArrowheads="1"/>
              </p:cNvSpPr>
              <p:nvPr/>
            </p:nvSpPr>
            <p:spPr bwMode="auto">
              <a:xfrm>
                <a:off x="2753" y="186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dirty="0">
                    <a:ln>
                      <a:noFill/>
                    </a:ln>
                    <a:solidFill>
                      <a:sysClr val="windowText" lastClr="000000"/>
                    </a:solidFill>
                    <a:effectLst/>
                    <a:uLnTx/>
                    <a:uFillTx/>
                    <a:latin typeface="Arial" charset="0"/>
                  </a:rPr>
                  <a:t>+</a:t>
                </a:r>
              </a:p>
            </p:txBody>
          </p:sp>
        </p:grpSp>
        <p:grpSp>
          <p:nvGrpSpPr>
            <p:cNvPr id="9" name="Group 11"/>
            <p:cNvGrpSpPr>
              <a:grpSpLocks/>
            </p:cNvGrpSpPr>
            <p:nvPr/>
          </p:nvGrpSpPr>
          <p:grpSpPr bwMode="auto">
            <a:xfrm>
              <a:off x="3140" y="1861"/>
              <a:ext cx="288" cy="442"/>
              <a:chOff x="3140" y="1861"/>
              <a:chExt cx="288" cy="442"/>
            </a:xfrm>
          </p:grpSpPr>
          <p:sp>
            <p:nvSpPr>
              <p:cNvPr id="51" name="Oval 9"/>
              <p:cNvSpPr>
                <a:spLocks noChangeArrowheads="1"/>
              </p:cNvSpPr>
              <p:nvPr/>
            </p:nvSpPr>
            <p:spPr bwMode="auto">
              <a:xfrm>
                <a:off x="3140" y="191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2" name="Rectangle 10"/>
              <p:cNvSpPr>
                <a:spLocks noChangeArrowheads="1"/>
              </p:cNvSpPr>
              <p:nvPr/>
            </p:nvSpPr>
            <p:spPr bwMode="auto">
              <a:xfrm>
                <a:off x="3159" y="186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0" name="Group 14"/>
            <p:cNvGrpSpPr>
              <a:grpSpLocks/>
            </p:cNvGrpSpPr>
            <p:nvPr/>
          </p:nvGrpSpPr>
          <p:grpSpPr bwMode="auto">
            <a:xfrm>
              <a:off x="3653" y="1861"/>
              <a:ext cx="288" cy="442"/>
              <a:chOff x="3653" y="1861"/>
              <a:chExt cx="288" cy="442"/>
            </a:xfrm>
          </p:grpSpPr>
          <p:sp>
            <p:nvSpPr>
              <p:cNvPr id="49" name="Oval 12"/>
              <p:cNvSpPr>
                <a:spLocks noChangeArrowheads="1"/>
              </p:cNvSpPr>
              <p:nvPr/>
            </p:nvSpPr>
            <p:spPr bwMode="auto">
              <a:xfrm>
                <a:off x="3653" y="191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0" name="Rectangle 13"/>
              <p:cNvSpPr>
                <a:spLocks noChangeArrowheads="1"/>
              </p:cNvSpPr>
              <p:nvPr/>
            </p:nvSpPr>
            <p:spPr bwMode="auto">
              <a:xfrm>
                <a:off x="3672" y="186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1" name="Group 17"/>
            <p:cNvGrpSpPr>
              <a:grpSpLocks/>
            </p:cNvGrpSpPr>
            <p:nvPr/>
          </p:nvGrpSpPr>
          <p:grpSpPr bwMode="auto">
            <a:xfrm>
              <a:off x="2482" y="2271"/>
              <a:ext cx="288" cy="442"/>
              <a:chOff x="2482" y="2271"/>
              <a:chExt cx="288" cy="442"/>
            </a:xfrm>
          </p:grpSpPr>
          <p:sp>
            <p:nvSpPr>
              <p:cNvPr id="47" name="Oval 15"/>
              <p:cNvSpPr>
                <a:spLocks noChangeArrowheads="1"/>
              </p:cNvSpPr>
              <p:nvPr/>
            </p:nvSpPr>
            <p:spPr bwMode="auto">
              <a:xfrm>
                <a:off x="2482" y="232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8" name="Rectangle 16"/>
              <p:cNvSpPr>
                <a:spLocks noChangeArrowheads="1"/>
              </p:cNvSpPr>
              <p:nvPr/>
            </p:nvSpPr>
            <p:spPr bwMode="auto">
              <a:xfrm>
                <a:off x="2501" y="227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2" name="Group 20"/>
            <p:cNvGrpSpPr>
              <a:grpSpLocks/>
            </p:cNvGrpSpPr>
            <p:nvPr/>
          </p:nvGrpSpPr>
          <p:grpSpPr bwMode="auto">
            <a:xfrm>
              <a:off x="3005" y="2271"/>
              <a:ext cx="288" cy="442"/>
              <a:chOff x="3005" y="2271"/>
              <a:chExt cx="288" cy="442"/>
            </a:xfrm>
          </p:grpSpPr>
          <p:sp>
            <p:nvSpPr>
              <p:cNvPr id="45" name="Oval 18"/>
              <p:cNvSpPr>
                <a:spLocks noChangeArrowheads="1"/>
              </p:cNvSpPr>
              <p:nvPr/>
            </p:nvSpPr>
            <p:spPr bwMode="auto">
              <a:xfrm>
                <a:off x="3005" y="232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6" name="Rectangle 19"/>
              <p:cNvSpPr>
                <a:spLocks noChangeArrowheads="1"/>
              </p:cNvSpPr>
              <p:nvPr/>
            </p:nvSpPr>
            <p:spPr bwMode="auto">
              <a:xfrm>
                <a:off x="3024" y="227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3" name="Group 23"/>
            <p:cNvGrpSpPr>
              <a:grpSpLocks/>
            </p:cNvGrpSpPr>
            <p:nvPr/>
          </p:nvGrpSpPr>
          <p:grpSpPr bwMode="auto">
            <a:xfrm>
              <a:off x="3499" y="2271"/>
              <a:ext cx="288" cy="442"/>
              <a:chOff x="3499" y="2271"/>
              <a:chExt cx="288" cy="442"/>
            </a:xfrm>
          </p:grpSpPr>
          <p:sp>
            <p:nvSpPr>
              <p:cNvPr id="43" name="Oval 21"/>
              <p:cNvSpPr>
                <a:spLocks noChangeArrowheads="1"/>
              </p:cNvSpPr>
              <p:nvPr/>
            </p:nvSpPr>
            <p:spPr bwMode="auto">
              <a:xfrm>
                <a:off x="3499" y="232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4" name="Rectangle 22"/>
              <p:cNvSpPr>
                <a:spLocks noChangeArrowheads="1"/>
              </p:cNvSpPr>
              <p:nvPr/>
            </p:nvSpPr>
            <p:spPr bwMode="auto">
              <a:xfrm>
                <a:off x="3518" y="227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4" name="Group 26"/>
            <p:cNvGrpSpPr>
              <a:grpSpLocks/>
            </p:cNvGrpSpPr>
            <p:nvPr/>
          </p:nvGrpSpPr>
          <p:grpSpPr bwMode="auto">
            <a:xfrm>
              <a:off x="3992" y="2271"/>
              <a:ext cx="288" cy="442"/>
              <a:chOff x="3992" y="2271"/>
              <a:chExt cx="288" cy="442"/>
            </a:xfrm>
          </p:grpSpPr>
          <p:sp>
            <p:nvSpPr>
              <p:cNvPr id="41" name="Oval 24"/>
              <p:cNvSpPr>
                <a:spLocks noChangeArrowheads="1"/>
              </p:cNvSpPr>
              <p:nvPr/>
            </p:nvSpPr>
            <p:spPr bwMode="auto">
              <a:xfrm>
                <a:off x="3992" y="232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2" name="Rectangle 25"/>
              <p:cNvSpPr>
                <a:spLocks noChangeArrowheads="1"/>
              </p:cNvSpPr>
              <p:nvPr/>
            </p:nvSpPr>
            <p:spPr bwMode="auto">
              <a:xfrm>
                <a:off x="4011" y="227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5" name="Group 29"/>
            <p:cNvGrpSpPr>
              <a:grpSpLocks/>
            </p:cNvGrpSpPr>
            <p:nvPr/>
          </p:nvGrpSpPr>
          <p:grpSpPr bwMode="auto">
            <a:xfrm>
              <a:off x="2762" y="2672"/>
              <a:ext cx="288" cy="442"/>
              <a:chOff x="2762" y="2672"/>
              <a:chExt cx="288" cy="442"/>
            </a:xfrm>
          </p:grpSpPr>
          <p:sp>
            <p:nvSpPr>
              <p:cNvPr id="39" name="Oval 27"/>
              <p:cNvSpPr>
                <a:spLocks noChangeArrowheads="1"/>
              </p:cNvSpPr>
              <p:nvPr/>
            </p:nvSpPr>
            <p:spPr bwMode="auto">
              <a:xfrm>
                <a:off x="2762" y="2728"/>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0" name="Rectangle 28"/>
              <p:cNvSpPr>
                <a:spLocks noChangeArrowheads="1"/>
              </p:cNvSpPr>
              <p:nvPr/>
            </p:nvSpPr>
            <p:spPr bwMode="auto">
              <a:xfrm>
                <a:off x="2781" y="2672"/>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6" name="Group 32"/>
            <p:cNvGrpSpPr>
              <a:grpSpLocks/>
            </p:cNvGrpSpPr>
            <p:nvPr/>
          </p:nvGrpSpPr>
          <p:grpSpPr bwMode="auto">
            <a:xfrm>
              <a:off x="3284" y="2672"/>
              <a:ext cx="288" cy="442"/>
              <a:chOff x="3284" y="2672"/>
              <a:chExt cx="288" cy="442"/>
            </a:xfrm>
          </p:grpSpPr>
          <p:sp>
            <p:nvSpPr>
              <p:cNvPr id="37" name="Oval 30"/>
              <p:cNvSpPr>
                <a:spLocks noChangeArrowheads="1"/>
              </p:cNvSpPr>
              <p:nvPr/>
            </p:nvSpPr>
            <p:spPr bwMode="auto">
              <a:xfrm>
                <a:off x="3284" y="2728"/>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8" name="Rectangle 31"/>
              <p:cNvSpPr>
                <a:spLocks noChangeArrowheads="1"/>
              </p:cNvSpPr>
              <p:nvPr/>
            </p:nvSpPr>
            <p:spPr bwMode="auto">
              <a:xfrm>
                <a:off x="3303" y="2672"/>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7" name="Group 35"/>
            <p:cNvGrpSpPr>
              <a:grpSpLocks/>
            </p:cNvGrpSpPr>
            <p:nvPr/>
          </p:nvGrpSpPr>
          <p:grpSpPr bwMode="auto">
            <a:xfrm>
              <a:off x="3690" y="2672"/>
              <a:ext cx="288" cy="442"/>
              <a:chOff x="3690" y="2672"/>
              <a:chExt cx="288" cy="442"/>
            </a:xfrm>
          </p:grpSpPr>
          <p:sp>
            <p:nvSpPr>
              <p:cNvPr id="35" name="Oval 33"/>
              <p:cNvSpPr>
                <a:spLocks noChangeArrowheads="1"/>
              </p:cNvSpPr>
              <p:nvPr/>
            </p:nvSpPr>
            <p:spPr bwMode="auto">
              <a:xfrm>
                <a:off x="3690" y="2728"/>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6" name="Rectangle 34"/>
              <p:cNvSpPr>
                <a:spLocks noChangeArrowheads="1"/>
              </p:cNvSpPr>
              <p:nvPr/>
            </p:nvSpPr>
            <p:spPr bwMode="auto">
              <a:xfrm>
                <a:off x="3709" y="2672"/>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8" name="Group 38"/>
            <p:cNvGrpSpPr>
              <a:grpSpLocks/>
            </p:cNvGrpSpPr>
            <p:nvPr/>
          </p:nvGrpSpPr>
          <p:grpSpPr bwMode="auto">
            <a:xfrm>
              <a:off x="4203" y="2672"/>
              <a:ext cx="288" cy="442"/>
              <a:chOff x="4203" y="2672"/>
              <a:chExt cx="288" cy="442"/>
            </a:xfrm>
          </p:grpSpPr>
          <p:sp>
            <p:nvSpPr>
              <p:cNvPr id="33" name="Oval 36"/>
              <p:cNvSpPr>
                <a:spLocks noChangeArrowheads="1"/>
              </p:cNvSpPr>
              <p:nvPr/>
            </p:nvSpPr>
            <p:spPr bwMode="auto">
              <a:xfrm>
                <a:off x="4203" y="2728"/>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4" name="Rectangle 37"/>
              <p:cNvSpPr>
                <a:spLocks noChangeArrowheads="1"/>
              </p:cNvSpPr>
              <p:nvPr/>
            </p:nvSpPr>
            <p:spPr bwMode="auto">
              <a:xfrm>
                <a:off x="4222" y="2672"/>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sp>
          <p:nvSpPr>
            <p:cNvPr id="19" name="Oval 39"/>
            <p:cNvSpPr>
              <a:spLocks noChangeArrowheads="1"/>
            </p:cNvSpPr>
            <p:nvPr/>
          </p:nvSpPr>
          <p:spPr bwMode="auto">
            <a:xfrm>
              <a:off x="3363" y="2218"/>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0" name="Oval 40"/>
            <p:cNvSpPr>
              <a:spLocks noChangeArrowheads="1"/>
            </p:cNvSpPr>
            <p:nvPr/>
          </p:nvSpPr>
          <p:spPr bwMode="auto">
            <a:xfrm>
              <a:off x="2588" y="2160"/>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1" name="Oval 41"/>
            <p:cNvSpPr>
              <a:spLocks noChangeArrowheads="1"/>
            </p:cNvSpPr>
            <p:nvPr/>
          </p:nvSpPr>
          <p:spPr bwMode="auto">
            <a:xfrm>
              <a:off x="2607" y="2711"/>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2" name="Oval 42"/>
            <p:cNvSpPr>
              <a:spLocks noChangeArrowheads="1"/>
            </p:cNvSpPr>
            <p:nvPr/>
          </p:nvSpPr>
          <p:spPr bwMode="auto">
            <a:xfrm>
              <a:off x="2830" y="2410"/>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3" name="Oval 43"/>
            <p:cNvSpPr>
              <a:spLocks noChangeArrowheads="1"/>
            </p:cNvSpPr>
            <p:nvPr/>
          </p:nvSpPr>
          <p:spPr bwMode="auto">
            <a:xfrm>
              <a:off x="2916" y="2217"/>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4" name="Oval 44"/>
            <p:cNvSpPr>
              <a:spLocks noChangeArrowheads="1"/>
            </p:cNvSpPr>
            <p:nvPr/>
          </p:nvSpPr>
          <p:spPr bwMode="auto">
            <a:xfrm>
              <a:off x="3129" y="2835"/>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5" name="Oval 45"/>
            <p:cNvSpPr>
              <a:spLocks noChangeArrowheads="1"/>
            </p:cNvSpPr>
            <p:nvPr/>
          </p:nvSpPr>
          <p:spPr bwMode="auto">
            <a:xfrm>
              <a:off x="4020" y="2740"/>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6" name="Oval 46"/>
            <p:cNvSpPr>
              <a:spLocks noChangeArrowheads="1"/>
            </p:cNvSpPr>
            <p:nvPr/>
          </p:nvSpPr>
          <p:spPr bwMode="auto">
            <a:xfrm>
              <a:off x="3371" y="2574"/>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7" name="Oval 47"/>
            <p:cNvSpPr>
              <a:spLocks noChangeArrowheads="1"/>
            </p:cNvSpPr>
            <p:nvPr/>
          </p:nvSpPr>
          <p:spPr bwMode="auto">
            <a:xfrm>
              <a:off x="3596" y="2673"/>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8" name="Oval 48"/>
            <p:cNvSpPr>
              <a:spLocks noChangeArrowheads="1"/>
            </p:cNvSpPr>
            <p:nvPr/>
          </p:nvSpPr>
          <p:spPr bwMode="auto">
            <a:xfrm>
              <a:off x="3836" y="2517"/>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9" name="Oval 49"/>
            <p:cNvSpPr>
              <a:spLocks noChangeArrowheads="1"/>
            </p:cNvSpPr>
            <p:nvPr/>
          </p:nvSpPr>
          <p:spPr bwMode="auto">
            <a:xfrm>
              <a:off x="3817" y="2246"/>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0" name="Oval 50"/>
            <p:cNvSpPr>
              <a:spLocks noChangeArrowheads="1"/>
            </p:cNvSpPr>
            <p:nvPr/>
          </p:nvSpPr>
          <p:spPr bwMode="auto">
            <a:xfrm>
              <a:off x="3496" y="2041"/>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1" name="Oval 51"/>
            <p:cNvSpPr>
              <a:spLocks noChangeArrowheads="1"/>
            </p:cNvSpPr>
            <p:nvPr/>
          </p:nvSpPr>
          <p:spPr bwMode="auto">
            <a:xfrm>
              <a:off x="2377" y="2247"/>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2" name="Oval 52"/>
            <p:cNvSpPr>
              <a:spLocks noChangeArrowheads="1"/>
            </p:cNvSpPr>
            <p:nvPr/>
          </p:nvSpPr>
          <p:spPr bwMode="auto">
            <a:xfrm>
              <a:off x="3081" y="2662"/>
              <a:ext cx="107" cy="107"/>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grpSp>
      <p:sp>
        <p:nvSpPr>
          <p:cNvPr id="57" name="AutoShape 54"/>
          <p:cNvSpPr>
            <a:spLocks noChangeArrowheads="1"/>
          </p:cNvSpPr>
          <p:nvPr/>
        </p:nvSpPr>
        <p:spPr bwMode="auto">
          <a:xfrm>
            <a:off x="962025" y="2784475"/>
            <a:ext cx="2519363" cy="1704975"/>
          </a:xfrm>
          <a:prstGeom prst="rightArrow">
            <a:avLst>
              <a:gd name="adj1" fmla="val 50000"/>
              <a:gd name="adj2" fmla="val 73890"/>
            </a:avLst>
          </a:prstGeom>
          <a:solidFill>
            <a:srgbClr val="4E3B3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8" name="Text Box 57"/>
          <p:cNvSpPr txBox="1">
            <a:spLocks noChangeArrowheads="1"/>
          </p:cNvSpPr>
          <p:nvPr/>
        </p:nvSpPr>
        <p:spPr bwMode="auto">
          <a:xfrm>
            <a:off x="1049338" y="3267075"/>
            <a:ext cx="16129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rgbClr val="FBEEC9"/>
                </a:solidFill>
                <a:effectLst/>
                <a:uLnTx/>
                <a:uFillTx/>
                <a:latin typeface="Arial" charset="0"/>
              </a:rPr>
              <a:t>Force</a:t>
            </a:r>
          </a:p>
        </p:txBody>
      </p:sp>
    </p:spTree>
    <p:extLst>
      <p:ext uri="{BB962C8B-B14F-4D97-AF65-F5344CB8AC3E}">
        <p14:creationId xmlns:p14="http://schemas.microsoft.com/office/powerpoint/2010/main" val="17708357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Malleable and Ductile</a:t>
            </a:r>
            <a:endParaRPr lang="en-US" dirty="0"/>
          </a:p>
        </p:txBody>
      </p:sp>
      <p:sp>
        <p:nvSpPr>
          <p:cNvPr id="6" name="Rectangle 54"/>
          <p:cNvSpPr txBox="1">
            <a:spLocks noChangeArrowheads="1"/>
          </p:cNvSpPr>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
                <a:srgbClr val="F0A22E"/>
              </a:buClr>
              <a:buSzPct val="70000"/>
              <a:buFont typeface="Wingdings 2" pitchFamily="18" charset="2"/>
              <a:buChar char=""/>
              <a:tabLst/>
              <a:defRPr/>
            </a:pPr>
            <a:r>
              <a:rPr kumimoji="0" lang="en-US" altLang="en-US" sz="3200" b="0" i="0" u="none" strike="noStrike" kern="1200" cap="none" spc="0" normalizeH="0" baseline="0" noProof="0" dirty="0" smtClean="0">
                <a:ln>
                  <a:noFill/>
                </a:ln>
                <a:solidFill>
                  <a:srgbClr val="FFFF00"/>
                </a:solidFill>
                <a:effectLst/>
                <a:uLnTx/>
                <a:uFillTx/>
                <a:latin typeface="Franklin Gothic Book"/>
                <a:ea typeface="+mn-ea"/>
                <a:cs typeface="+mn-cs"/>
              </a:rPr>
              <a:t>Mobile e-’s allow atoms to slide by</a:t>
            </a:r>
          </a:p>
          <a:p>
            <a:pPr marL="742950" marR="0" lvl="1" indent="-285750" algn="l" defTabSz="914400" rtl="0" eaLnBrk="1" fontAlgn="base" latinLnBrk="0" hangingPunct="1">
              <a:lnSpc>
                <a:spcPct val="100000"/>
              </a:lnSpc>
              <a:spcBef>
                <a:spcPct val="20000"/>
              </a:spcBef>
              <a:spcAft>
                <a:spcPct val="0"/>
              </a:spcAft>
              <a:buClr>
                <a:srgbClr val="F0A22E"/>
              </a:buClr>
              <a:buSzPct val="70000"/>
              <a:buFont typeface="Wingdings 2" pitchFamily="18" charset="2"/>
              <a:buChar char=""/>
              <a:tabLst/>
              <a:defRPr/>
            </a:pPr>
            <a:r>
              <a:rPr kumimoji="0" lang="en-US" altLang="en-US" sz="2800" b="0" i="0" u="none" strike="noStrike" kern="1200" cap="none" spc="0" normalizeH="0" baseline="0" noProof="0" dirty="0" smtClean="0">
                <a:ln>
                  <a:noFill/>
                </a:ln>
                <a:solidFill>
                  <a:srgbClr val="FFFF00"/>
                </a:solidFill>
                <a:effectLst/>
                <a:uLnTx/>
                <a:uFillTx/>
                <a:latin typeface="Franklin Gothic Book"/>
                <a:ea typeface="+mn-ea"/>
                <a:cs typeface="+mn-cs"/>
              </a:rPr>
              <a:t>like ball bearings in oil.</a:t>
            </a:r>
          </a:p>
        </p:txBody>
      </p:sp>
      <p:grpSp>
        <p:nvGrpSpPr>
          <p:cNvPr id="7" name="Group 5"/>
          <p:cNvGrpSpPr>
            <a:grpSpLocks/>
          </p:cNvGrpSpPr>
          <p:nvPr/>
        </p:nvGrpSpPr>
        <p:grpSpPr bwMode="auto">
          <a:xfrm>
            <a:off x="4110038" y="2862263"/>
            <a:ext cx="457200" cy="701675"/>
            <a:chOff x="2589" y="1803"/>
            <a:chExt cx="288" cy="442"/>
          </a:xfrm>
        </p:grpSpPr>
        <p:sp>
          <p:nvSpPr>
            <p:cNvPr id="8" name="Oval 3"/>
            <p:cNvSpPr>
              <a:spLocks noChangeArrowheads="1"/>
            </p:cNvSpPr>
            <p:nvPr/>
          </p:nvSpPr>
          <p:spPr bwMode="auto">
            <a:xfrm>
              <a:off x="2589" y="1859"/>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9" name="Rectangle 4"/>
            <p:cNvSpPr>
              <a:spLocks noChangeArrowheads="1"/>
            </p:cNvSpPr>
            <p:nvPr/>
          </p:nvSpPr>
          <p:spPr bwMode="auto">
            <a:xfrm>
              <a:off x="2608" y="1803"/>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0" name="Group 8"/>
          <p:cNvGrpSpPr>
            <a:grpSpLocks/>
          </p:cNvGrpSpPr>
          <p:nvPr/>
        </p:nvGrpSpPr>
        <p:grpSpPr bwMode="auto">
          <a:xfrm>
            <a:off x="4938713" y="2862263"/>
            <a:ext cx="457200" cy="701675"/>
            <a:chOff x="3111" y="1803"/>
            <a:chExt cx="288" cy="442"/>
          </a:xfrm>
        </p:grpSpPr>
        <p:sp>
          <p:nvSpPr>
            <p:cNvPr id="11" name="Oval 6"/>
            <p:cNvSpPr>
              <a:spLocks noChangeArrowheads="1"/>
            </p:cNvSpPr>
            <p:nvPr/>
          </p:nvSpPr>
          <p:spPr bwMode="auto">
            <a:xfrm>
              <a:off x="3111" y="1859"/>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12" name="Rectangle 7"/>
            <p:cNvSpPr>
              <a:spLocks noChangeArrowheads="1"/>
            </p:cNvSpPr>
            <p:nvPr/>
          </p:nvSpPr>
          <p:spPr bwMode="auto">
            <a:xfrm>
              <a:off x="3130" y="1803"/>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3" name="Group 11"/>
          <p:cNvGrpSpPr>
            <a:grpSpLocks/>
          </p:cNvGrpSpPr>
          <p:nvPr/>
        </p:nvGrpSpPr>
        <p:grpSpPr bwMode="auto">
          <a:xfrm>
            <a:off x="5583238" y="2862263"/>
            <a:ext cx="457200" cy="701675"/>
            <a:chOff x="3517" y="1803"/>
            <a:chExt cx="288" cy="442"/>
          </a:xfrm>
        </p:grpSpPr>
        <p:sp>
          <p:nvSpPr>
            <p:cNvPr id="14" name="Oval 9"/>
            <p:cNvSpPr>
              <a:spLocks noChangeArrowheads="1"/>
            </p:cNvSpPr>
            <p:nvPr/>
          </p:nvSpPr>
          <p:spPr bwMode="auto">
            <a:xfrm>
              <a:off x="3517" y="1859"/>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15" name="Rectangle 10"/>
            <p:cNvSpPr>
              <a:spLocks noChangeArrowheads="1"/>
            </p:cNvSpPr>
            <p:nvPr/>
          </p:nvSpPr>
          <p:spPr bwMode="auto">
            <a:xfrm>
              <a:off x="3536" y="1803"/>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6" name="Group 14"/>
          <p:cNvGrpSpPr>
            <a:grpSpLocks/>
          </p:cNvGrpSpPr>
          <p:nvPr/>
        </p:nvGrpSpPr>
        <p:grpSpPr bwMode="auto">
          <a:xfrm>
            <a:off x="6397625" y="2862263"/>
            <a:ext cx="457200" cy="701675"/>
            <a:chOff x="4030" y="1803"/>
            <a:chExt cx="288" cy="442"/>
          </a:xfrm>
        </p:grpSpPr>
        <p:sp>
          <p:nvSpPr>
            <p:cNvPr id="17" name="Oval 12"/>
            <p:cNvSpPr>
              <a:spLocks noChangeArrowheads="1"/>
            </p:cNvSpPr>
            <p:nvPr/>
          </p:nvSpPr>
          <p:spPr bwMode="auto">
            <a:xfrm>
              <a:off x="4030" y="1859"/>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18" name="Rectangle 13"/>
            <p:cNvSpPr>
              <a:spLocks noChangeArrowheads="1"/>
            </p:cNvSpPr>
            <p:nvPr/>
          </p:nvSpPr>
          <p:spPr bwMode="auto">
            <a:xfrm>
              <a:off x="4049" y="1803"/>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19" name="Group 17"/>
          <p:cNvGrpSpPr>
            <a:grpSpLocks/>
          </p:cNvGrpSpPr>
          <p:nvPr/>
        </p:nvGrpSpPr>
        <p:grpSpPr bwMode="auto">
          <a:xfrm>
            <a:off x="3940175" y="3605213"/>
            <a:ext cx="457200" cy="701675"/>
            <a:chOff x="2482" y="2271"/>
            <a:chExt cx="288" cy="442"/>
          </a:xfrm>
        </p:grpSpPr>
        <p:sp>
          <p:nvSpPr>
            <p:cNvPr id="20" name="Oval 15"/>
            <p:cNvSpPr>
              <a:spLocks noChangeArrowheads="1"/>
            </p:cNvSpPr>
            <p:nvPr/>
          </p:nvSpPr>
          <p:spPr bwMode="auto">
            <a:xfrm>
              <a:off x="2482" y="232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1" name="Rectangle 16"/>
            <p:cNvSpPr>
              <a:spLocks noChangeArrowheads="1"/>
            </p:cNvSpPr>
            <p:nvPr/>
          </p:nvSpPr>
          <p:spPr bwMode="auto">
            <a:xfrm>
              <a:off x="2501" y="227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22" name="Group 20"/>
          <p:cNvGrpSpPr>
            <a:grpSpLocks/>
          </p:cNvGrpSpPr>
          <p:nvPr/>
        </p:nvGrpSpPr>
        <p:grpSpPr bwMode="auto">
          <a:xfrm>
            <a:off x="4770438" y="3605213"/>
            <a:ext cx="457200" cy="701675"/>
            <a:chOff x="3005" y="2271"/>
            <a:chExt cx="288" cy="442"/>
          </a:xfrm>
        </p:grpSpPr>
        <p:sp>
          <p:nvSpPr>
            <p:cNvPr id="23" name="Oval 18"/>
            <p:cNvSpPr>
              <a:spLocks noChangeArrowheads="1"/>
            </p:cNvSpPr>
            <p:nvPr/>
          </p:nvSpPr>
          <p:spPr bwMode="auto">
            <a:xfrm>
              <a:off x="3005" y="232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4" name="Rectangle 19"/>
            <p:cNvSpPr>
              <a:spLocks noChangeArrowheads="1"/>
            </p:cNvSpPr>
            <p:nvPr/>
          </p:nvSpPr>
          <p:spPr bwMode="auto">
            <a:xfrm>
              <a:off x="3024" y="227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25" name="Group 23"/>
          <p:cNvGrpSpPr>
            <a:grpSpLocks/>
          </p:cNvGrpSpPr>
          <p:nvPr/>
        </p:nvGrpSpPr>
        <p:grpSpPr bwMode="auto">
          <a:xfrm>
            <a:off x="5554663" y="3605213"/>
            <a:ext cx="457200" cy="701675"/>
            <a:chOff x="3499" y="2271"/>
            <a:chExt cx="288" cy="442"/>
          </a:xfrm>
        </p:grpSpPr>
        <p:sp>
          <p:nvSpPr>
            <p:cNvPr id="26" name="Oval 21"/>
            <p:cNvSpPr>
              <a:spLocks noChangeArrowheads="1"/>
            </p:cNvSpPr>
            <p:nvPr/>
          </p:nvSpPr>
          <p:spPr bwMode="auto">
            <a:xfrm>
              <a:off x="3499" y="232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27" name="Rectangle 22"/>
            <p:cNvSpPr>
              <a:spLocks noChangeArrowheads="1"/>
            </p:cNvSpPr>
            <p:nvPr/>
          </p:nvSpPr>
          <p:spPr bwMode="auto">
            <a:xfrm>
              <a:off x="3518" y="227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28" name="Group 26"/>
          <p:cNvGrpSpPr>
            <a:grpSpLocks/>
          </p:cNvGrpSpPr>
          <p:nvPr/>
        </p:nvGrpSpPr>
        <p:grpSpPr bwMode="auto">
          <a:xfrm>
            <a:off x="6337300" y="3605213"/>
            <a:ext cx="457200" cy="701675"/>
            <a:chOff x="3992" y="2271"/>
            <a:chExt cx="288" cy="442"/>
          </a:xfrm>
        </p:grpSpPr>
        <p:sp>
          <p:nvSpPr>
            <p:cNvPr id="29" name="Oval 24"/>
            <p:cNvSpPr>
              <a:spLocks noChangeArrowheads="1"/>
            </p:cNvSpPr>
            <p:nvPr/>
          </p:nvSpPr>
          <p:spPr bwMode="auto">
            <a:xfrm>
              <a:off x="3992" y="2327"/>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0" name="Rectangle 25"/>
            <p:cNvSpPr>
              <a:spLocks noChangeArrowheads="1"/>
            </p:cNvSpPr>
            <p:nvPr/>
          </p:nvSpPr>
          <p:spPr bwMode="auto">
            <a:xfrm>
              <a:off x="4011" y="2271"/>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31" name="Group 29"/>
          <p:cNvGrpSpPr>
            <a:grpSpLocks/>
          </p:cNvGrpSpPr>
          <p:nvPr/>
        </p:nvGrpSpPr>
        <p:grpSpPr bwMode="auto">
          <a:xfrm>
            <a:off x="4384675" y="4241800"/>
            <a:ext cx="457200" cy="701675"/>
            <a:chOff x="2762" y="2672"/>
            <a:chExt cx="288" cy="442"/>
          </a:xfrm>
        </p:grpSpPr>
        <p:sp>
          <p:nvSpPr>
            <p:cNvPr id="32" name="Oval 27"/>
            <p:cNvSpPr>
              <a:spLocks noChangeArrowheads="1"/>
            </p:cNvSpPr>
            <p:nvPr/>
          </p:nvSpPr>
          <p:spPr bwMode="auto">
            <a:xfrm>
              <a:off x="2762" y="2728"/>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3" name="Rectangle 28"/>
            <p:cNvSpPr>
              <a:spLocks noChangeArrowheads="1"/>
            </p:cNvSpPr>
            <p:nvPr/>
          </p:nvSpPr>
          <p:spPr bwMode="auto">
            <a:xfrm>
              <a:off x="2781" y="2672"/>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34" name="Group 32"/>
          <p:cNvGrpSpPr>
            <a:grpSpLocks/>
          </p:cNvGrpSpPr>
          <p:nvPr/>
        </p:nvGrpSpPr>
        <p:grpSpPr bwMode="auto">
          <a:xfrm>
            <a:off x="5213350" y="4241800"/>
            <a:ext cx="457200" cy="701675"/>
            <a:chOff x="3284" y="2672"/>
            <a:chExt cx="288" cy="442"/>
          </a:xfrm>
        </p:grpSpPr>
        <p:sp>
          <p:nvSpPr>
            <p:cNvPr id="35" name="Oval 30"/>
            <p:cNvSpPr>
              <a:spLocks noChangeArrowheads="1"/>
            </p:cNvSpPr>
            <p:nvPr/>
          </p:nvSpPr>
          <p:spPr bwMode="auto">
            <a:xfrm>
              <a:off x="3284" y="2728"/>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6" name="Rectangle 31"/>
            <p:cNvSpPr>
              <a:spLocks noChangeArrowheads="1"/>
            </p:cNvSpPr>
            <p:nvPr/>
          </p:nvSpPr>
          <p:spPr bwMode="auto">
            <a:xfrm>
              <a:off x="3303" y="2672"/>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37" name="Group 35"/>
          <p:cNvGrpSpPr>
            <a:grpSpLocks/>
          </p:cNvGrpSpPr>
          <p:nvPr/>
        </p:nvGrpSpPr>
        <p:grpSpPr bwMode="auto">
          <a:xfrm>
            <a:off x="5857875" y="4241800"/>
            <a:ext cx="457200" cy="701675"/>
            <a:chOff x="3690" y="2672"/>
            <a:chExt cx="288" cy="442"/>
          </a:xfrm>
        </p:grpSpPr>
        <p:sp>
          <p:nvSpPr>
            <p:cNvPr id="38" name="Oval 33"/>
            <p:cNvSpPr>
              <a:spLocks noChangeArrowheads="1"/>
            </p:cNvSpPr>
            <p:nvPr/>
          </p:nvSpPr>
          <p:spPr bwMode="auto">
            <a:xfrm>
              <a:off x="3690" y="2728"/>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39" name="Rectangle 34"/>
            <p:cNvSpPr>
              <a:spLocks noChangeArrowheads="1"/>
            </p:cNvSpPr>
            <p:nvPr/>
          </p:nvSpPr>
          <p:spPr bwMode="auto">
            <a:xfrm>
              <a:off x="3709" y="2672"/>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grpSp>
        <p:nvGrpSpPr>
          <p:cNvPr id="40" name="Group 38"/>
          <p:cNvGrpSpPr>
            <a:grpSpLocks/>
          </p:cNvGrpSpPr>
          <p:nvPr/>
        </p:nvGrpSpPr>
        <p:grpSpPr bwMode="auto">
          <a:xfrm>
            <a:off x="6672263" y="4241800"/>
            <a:ext cx="457200" cy="701675"/>
            <a:chOff x="4203" y="2672"/>
            <a:chExt cx="288" cy="442"/>
          </a:xfrm>
        </p:grpSpPr>
        <p:sp>
          <p:nvSpPr>
            <p:cNvPr id="41" name="Oval 36"/>
            <p:cNvSpPr>
              <a:spLocks noChangeArrowheads="1"/>
            </p:cNvSpPr>
            <p:nvPr/>
          </p:nvSpPr>
          <p:spPr bwMode="auto">
            <a:xfrm>
              <a:off x="4203" y="2728"/>
              <a:ext cx="288" cy="288"/>
            </a:xfrm>
            <a:prstGeom prst="ellipse">
              <a:avLst/>
            </a:prstGeom>
            <a:gradFill rotWithShape="0">
              <a:gsLst>
                <a:gs pos="0">
                  <a:srgbClr val="FC0128"/>
                </a:gs>
                <a:gs pos="100000">
                  <a:srgbClr val="65001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2" name="Rectangle 37"/>
            <p:cNvSpPr>
              <a:spLocks noChangeArrowheads="1"/>
            </p:cNvSpPr>
            <p:nvPr/>
          </p:nvSpPr>
          <p:spPr bwMode="auto">
            <a:xfrm>
              <a:off x="4222" y="2672"/>
              <a:ext cx="19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ysClr val="windowText" lastClr="000000"/>
                  </a:solidFill>
                  <a:effectLst/>
                  <a:uLnTx/>
                  <a:uFillTx/>
                  <a:latin typeface="Arial" charset="0"/>
                </a:rPr>
                <a:t>+</a:t>
              </a:r>
            </a:p>
          </p:txBody>
        </p:sp>
      </p:grpSp>
      <p:sp>
        <p:nvSpPr>
          <p:cNvPr id="43" name="Oval 39"/>
          <p:cNvSpPr>
            <a:spLocks noChangeArrowheads="1"/>
          </p:cNvSpPr>
          <p:nvPr/>
        </p:nvSpPr>
        <p:spPr bwMode="auto">
          <a:xfrm>
            <a:off x="5937250" y="3429000"/>
            <a:ext cx="169863" cy="169863"/>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4" name="Oval 40"/>
          <p:cNvSpPr>
            <a:spLocks noChangeArrowheads="1"/>
          </p:cNvSpPr>
          <p:nvPr/>
        </p:nvSpPr>
        <p:spPr bwMode="auto">
          <a:xfrm>
            <a:off x="4706938" y="3336925"/>
            <a:ext cx="169862" cy="169863"/>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5" name="Oval 41"/>
          <p:cNvSpPr>
            <a:spLocks noChangeArrowheads="1"/>
          </p:cNvSpPr>
          <p:nvPr/>
        </p:nvSpPr>
        <p:spPr bwMode="auto">
          <a:xfrm>
            <a:off x="4138613" y="4303713"/>
            <a:ext cx="169862" cy="169862"/>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6" name="Oval 42"/>
          <p:cNvSpPr>
            <a:spLocks noChangeArrowheads="1"/>
          </p:cNvSpPr>
          <p:nvPr/>
        </p:nvSpPr>
        <p:spPr bwMode="auto">
          <a:xfrm>
            <a:off x="4492625" y="3825875"/>
            <a:ext cx="169863" cy="169863"/>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7" name="Oval 43"/>
          <p:cNvSpPr>
            <a:spLocks noChangeArrowheads="1"/>
          </p:cNvSpPr>
          <p:nvPr/>
        </p:nvSpPr>
        <p:spPr bwMode="auto">
          <a:xfrm>
            <a:off x="5227638" y="3427413"/>
            <a:ext cx="169862" cy="169862"/>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8" name="Oval 44"/>
          <p:cNvSpPr>
            <a:spLocks noChangeArrowheads="1"/>
          </p:cNvSpPr>
          <p:nvPr/>
        </p:nvSpPr>
        <p:spPr bwMode="auto">
          <a:xfrm>
            <a:off x="4967288" y="4500563"/>
            <a:ext cx="169862" cy="169862"/>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49" name="Oval 45"/>
          <p:cNvSpPr>
            <a:spLocks noChangeArrowheads="1"/>
          </p:cNvSpPr>
          <p:nvPr/>
        </p:nvSpPr>
        <p:spPr bwMode="auto">
          <a:xfrm>
            <a:off x="6381750" y="4349750"/>
            <a:ext cx="169863" cy="169863"/>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0" name="Oval 46"/>
          <p:cNvSpPr>
            <a:spLocks noChangeArrowheads="1"/>
          </p:cNvSpPr>
          <p:nvPr/>
        </p:nvSpPr>
        <p:spPr bwMode="auto">
          <a:xfrm>
            <a:off x="5351463" y="4086225"/>
            <a:ext cx="169862" cy="169863"/>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1" name="Oval 47"/>
          <p:cNvSpPr>
            <a:spLocks noChangeArrowheads="1"/>
          </p:cNvSpPr>
          <p:nvPr/>
        </p:nvSpPr>
        <p:spPr bwMode="auto">
          <a:xfrm>
            <a:off x="5708650" y="4243388"/>
            <a:ext cx="169863" cy="169862"/>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2" name="Oval 48"/>
          <p:cNvSpPr>
            <a:spLocks noChangeArrowheads="1"/>
          </p:cNvSpPr>
          <p:nvPr/>
        </p:nvSpPr>
        <p:spPr bwMode="auto">
          <a:xfrm>
            <a:off x="6089650" y="3995738"/>
            <a:ext cx="169863" cy="169862"/>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3" name="Oval 49"/>
          <p:cNvSpPr>
            <a:spLocks noChangeArrowheads="1"/>
          </p:cNvSpPr>
          <p:nvPr/>
        </p:nvSpPr>
        <p:spPr bwMode="auto">
          <a:xfrm>
            <a:off x="6657975" y="3473450"/>
            <a:ext cx="169863" cy="169863"/>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4" name="Oval 50"/>
          <p:cNvSpPr>
            <a:spLocks noChangeArrowheads="1"/>
          </p:cNvSpPr>
          <p:nvPr/>
        </p:nvSpPr>
        <p:spPr bwMode="auto">
          <a:xfrm>
            <a:off x="6148388" y="3148013"/>
            <a:ext cx="169862" cy="169862"/>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5" name="Oval 51"/>
          <p:cNvSpPr>
            <a:spLocks noChangeArrowheads="1"/>
          </p:cNvSpPr>
          <p:nvPr/>
        </p:nvSpPr>
        <p:spPr bwMode="auto">
          <a:xfrm>
            <a:off x="4371975" y="3475038"/>
            <a:ext cx="169863" cy="169862"/>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6" name="Oval 52"/>
          <p:cNvSpPr>
            <a:spLocks noChangeArrowheads="1"/>
          </p:cNvSpPr>
          <p:nvPr/>
        </p:nvSpPr>
        <p:spPr bwMode="auto">
          <a:xfrm>
            <a:off x="4891088" y="4225925"/>
            <a:ext cx="169862" cy="169863"/>
          </a:xfrm>
          <a:prstGeom prst="ellipse">
            <a:avLst/>
          </a:prstGeom>
          <a:solidFill>
            <a:srgbClr val="4E3B3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7" name="AutoShape 53"/>
          <p:cNvSpPr>
            <a:spLocks noChangeArrowheads="1"/>
          </p:cNvSpPr>
          <p:nvPr/>
        </p:nvSpPr>
        <p:spPr bwMode="auto">
          <a:xfrm>
            <a:off x="962025" y="2784475"/>
            <a:ext cx="2519363" cy="1704975"/>
          </a:xfrm>
          <a:prstGeom prst="rightArrow">
            <a:avLst>
              <a:gd name="adj1" fmla="val 50000"/>
              <a:gd name="adj2" fmla="val 73890"/>
            </a:avLst>
          </a:prstGeom>
          <a:solidFill>
            <a:srgbClr val="4E3B3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5400" b="0" i="0" u="none" strike="noStrike" kern="0" cap="none" spc="0" normalizeH="0" baseline="0" noProof="0">
              <a:ln>
                <a:noFill/>
              </a:ln>
              <a:solidFill>
                <a:sysClr val="windowText" lastClr="000000"/>
              </a:solidFill>
              <a:effectLst/>
              <a:uLnTx/>
              <a:uFillTx/>
              <a:latin typeface="Arial" charset="0"/>
            </a:endParaRPr>
          </a:p>
        </p:txBody>
      </p:sp>
      <p:sp>
        <p:nvSpPr>
          <p:cNvPr id="58" name="Text Box 57"/>
          <p:cNvSpPr txBox="1">
            <a:spLocks noChangeArrowheads="1"/>
          </p:cNvSpPr>
          <p:nvPr/>
        </p:nvSpPr>
        <p:spPr bwMode="auto">
          <a:xfrm>
            <a:off x="1008063" y="3254375"/>
            <a:ext cx="18161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5400">
                <a:solidFill>
                  <a:schemeClr val="tx1"/>
                </a:solidFill>
                <a:latin typeface="Arial" charset="0"/>
              </a:defRPr>
            </a:lvl1pPr>
            <a:lvl2pPr marL="742950" indent="-285750">
              <a:defRPr sz="5400">
                <a:solidFill>
                  <a:schemeClr val="tx1"/>
                </a:solidFill>
                <a:latin typeface="Arial" charset="0"/>
              </a:defRPr>
            </a:lvl2pPr>
            <a:lvl3pPr marL="1143000" indent="-228600">
              <a:defRPr sz="5400">
                <a:solidFill>
                  <a:schemeClr val="tx1"/>
                </a:solidFill>
                <a:latin typeface="Arial" charset="0"/>
              </a:defRPr>
            </a:lvl3pPr>
            <a:lvl4pPr marL="1600200" indent="-228600">
              <a:defRPr sz="5400">
                <a:solidFill>
                  <a:schemeClr val="tx1"/>
                </a:solidFill>
                <a:latin typeface="Arial" charset="0"/>
              </a:defRPr>
            </a:lvl4pPr>
            <a:lvl5pPr marL="2057400" indent="-228600">
              <a:defRPr sz="5400">
                <a:solidFill>
                  <a:schemeClr val="tx1"/>
                </a:solidFill>
                <a:latin typeface="Arial" charset="0"/>
              </a:defRPr>
            </a:lvl5pPr>
            <a:lvl6pPr marL="2514600" indent="-228600" eaLnBrk="0" fontAlgn="base" hangingPunct="0">
              <a:spcBef>
                <a:spcPct val="0"/>
              </a:spcBef>
              <a:spcAft>
                <a:spcPct val="0"/>
              </a:spcAft>
              <a:defRPr sz="5400">
                <a:solidFill>
                  <a:schemeClr val="tx1"/>
                </a:solidFill>
                <a:latin typeface="Arial" charset="0"/>
              </a:defRPr>
            </a:lvl6pPr>
            <a:lvl7pPr marL="2971800" indent="-228600" eaLnBrk="0" fontAlgn="base" hangingPunct="0">
              <a:spcBef>
                <a:spcPct val="0"/>
              </a:spcBef>
              <a:spcAft>
                <a:spcPct val="0"/>
              </a:spcAft>
              <a:defRPr sz="5400">
                <a:solidFill>
                  <a:schemeClr val="tx1"/>
                </a:solidFill>
                <a:latin typeface="Arial" charset="0"/>
              </a:defRPr>
            </a:lvl7pPr>
            <a:lvl8pPr marL="3429000" indent="-228600" eaLnBrk="0" fontAlgn="base" hangingPunct="0">
              <a:spcBef>
                <a:spcPct val="0"/>
              </a:spcBef>
              <a:spcAft>
                <a:spcPct val="0"/>
              </a:spcAft>
              <a:defRPr sz="5400">
                <a:solidFill>
                  <a:schemeClr val="tx1"/>
                </a:solidFill>
                <a:latin typeface="Arial" charset="0"/>
              </a:defRPr>
            </a:lvl8pPr>
            <a:lvl9pPr marL="3886200" indent="-228600" eaLnBrk="0" fontAlgn="base" hangingPunct="0">
              <a:spcBef>
                <a:spcPct val="0"/>
              </a:spcBef>
              <a:spcAft>
                <a:spcPct val="0"/>
              </a:spcAft>
              <a:defRPr sz="5400">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000" b="0" i="0" u="none" strike="noStrike" kern="0" cap="none" spc="0" normalizeH="0" baseline="0" noProof="0">
                <a:ln>
                  <a:noFill/>
                </a:ln>
                <a:solidFill>
                  <a:srgbClr val="FBEEC9"/>
                </a:solidFill>
                <a:effectLst/>
                <a:uLnTx/>
                <a:uFillTx/>
                <a:latin typeface="Arial" charset="0"/>
              </a:rPr>
              <a:t>Force</a:t>
            </a:r>
          </a:p>
        </p:txBody>
      </p:sp>
    </p:spTree>
    <p:extLst>
      <p:ext uri="{BB962C8B-B14F-4D97-AF65-F5344CB8AC3E}">
        <p14:creationId xmlns:p14="http://schemas.microsoft.com/office/powerpoint/2010/main" val="3130354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temporary Portrait">
  <a:themeElements>
    <a:clrScheme name="">
      <a:dk1>
        <a:srgbClr val="000000"/>
      </a:dk1>
      <a:lt1>
        <a:srgbClr val="FFFFCC"/>
      </a:lt1>
      <a:dk2>
        <a:srgbClr val="000066"/>
      </a:dk2>
      <a:lt2>
        <a:srgbClr val="FFCC00"/>
      </a:lt2>
      <a:accent1>
        <a:srgbClr val="FFCC00"/>
      </a:accent1>
      <a:accent2>
        <a:srgbClr val="FFCC00"/>
      </a:accent2>
      <a:accent3>
        <a:srgbClr val="AAAAB8"/>
      </a:accent3>
      <a:accent4>
        <a:srgbClr val="DADAAE"/>
      </a:accent4>
      <a:accent5>
        <a:srgbClr val="FFE2AA"/>
      </a:accent5>
      <a:accent6>
        <a:srgbClr val="E7B900"/>
      </a:accent6>
      <a:hlink>
        <a:srgbClr val="FFFF00"/>
      </a:hlink>
      <a:folHlink>
        <a:srgbClr val="3399FF"/>
      </a:folHlink>
    </a:clrScheme>
    <a:fontScheme name="Contemporary Portrai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30000"/>
          </a:lnSpc>
          <a:spcBef>
            <a:spcPct val="20000"/>
          </a:spcBef>
          <a:spcAft>
            <a:spcPct val="0"/>
          </a:spcAft>
          <a:buClr>
            <a:schemeClr val="accent2"/>
          </a:buClr>
          <a:buSzTx/>
          <a:buFont typeface="Monotype Sorts" pitchFamily="2" charset="2"/>
          <a:buChar char="y"/>
          <a:tabLst/>
          <a:defRPr kumimoji="1" lang="en-US" sz="4000" b="0" i="0" u="none" strike="noStrike" cap="none" normalizeH="0" baseline="0" smtClean="0">
            <a:ln>
              <a:noFill/>
            </a:ln>
            <a:solidFill>
              <a:srgbClr val="FFFFCC"/>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30000"/>
          </a:lnSpc>
          <a:spcBef>
            <a:spcPct val="20000"/>
          </a:spcBef>
          <a:spcAft>
            <a:spcPct val="0"/>
          </a:spcAft>
          <a:buClr>
            <a:schemeClr val="accent2"/>
          </a:buClr>
          <a:buSzTx/>
          <a:buFont typeface="Monotype Sorts" pitchFamily="2" charset="2"/>
          <a:buChar char="y"/>
          <a:tabLst/>
          <a:defRPr kumimoji="1" lang="en-US" sz="4000" b="0" i="0" u="none" strike="noStrike" cap="none" normalizeH="0" baseline="0" smtClean="0">
            <a:ln>
              <a:noFill/>
            </a:ln>
            <a:solidFill>
              <a:srgbClr val="FFFFCC"/>
            </a:solidFill>
            <a:effectLst/>
            <a:latin typeface="Arial"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ontemporary Portrait">
  <a:themeElements>
    <a:clrScheme name="">
      <a:dk1>
        <a:srgbClr val="000000"/>
      </a:dk1>
      <a:lt1>
        <a:srgbClr val="FFFFCC"/>
      </a:lt1>
      <a:dk2>
        <a:srgbClr val="000066"/>
      </a:dk2>
      <a:lt2>
        <a:srgbClr val="FFCC00"/>
      </a:lt2>
      <a:accent1>
        <a:srgbClr val="FFCC00"/>
      </a:accent1>
      <a:accent2>
        <a:srgbClr val="FFCC00"/>
      </a:accent2>
      <a:accent3>
        <a:srgbClr val="AAAAB8"/>
      </a:accent3>
      <a:accent4>
        <a:srgbClr val="DADAAE"/>
      </a:accent4>
      <a:accent5>
        <a:srgbClr val="FFE2AA"/>
      </a:accent5>
      <a:accent6>
        <a:srgbClr val="E7B900"/>
      </a:accent6>
      <a:hlink>
        <a:srgbClr val="FFFF00"/>
      </a:hlink>
      <a:folHlink>
        <a:srgbClr val="3399FF"/>
      </a:folHlink>
    </a:clrScheme>
    <a:fontScheme name="Contemporary Portrai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30000"/>
          </a:lnSpc>
          <a:spcBef>
            <a:spcPct val="20000"/>
          </a:spcBef>
          <a:spcAft>
            <a:spcPct val="0"/>
          </a:spcAft>
          <a:buClr>
            <a:schemeClr val="accent2"/>
          </a:buClr>
          <a:buSzTx/>
          <a:buFont typeface="Monotype Sorts" pitchFamily="2" charset="2"/>
          <a:buChar char="y"/>
          <a:tabLst/>
          <a:defRPr kumimoji="1" lang="en-US" sz="4000" b="0" i="0" u="none" strike="noStrike" cap="none" normalizeH="0" baseline="0" smtClean="0">
            <a:ln>
              <a:noFill/>
            </a:ln>
            <a:solidFill>
              <a:srgbClr val="FFFFCC"/>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30000"/>
          </a:lnSpc>
          <a:spcBef>
            <a:spcPct val="20000"/>
          </a:spcBef>
          <a:spcAft>
            <a:spcPct val="0"/>
          </a:spcAft>
          <a:buClr>
            <a:schemeClr val="accent2"/>
          </a:buClr>
          <a:buSzTx/>
          <a:buFont typeface="Monotype Sorts" pitchFamily="2" charset="2"/>
          <a:buChar char="y"/>
          <a:tabLst/>
          <a:defRPr kumimoji="1" lang="en-US" sz="4000" b="0" i="0" u="none" strike="noStrike" cap="none" normalizeH="0" baseline="0" smtClean="0">
            <a:ln>
              <a:noFill/>
            </a:ln>
            <a:solidFill>
              <a:srgbClr val="FFFFCC"/>
            </a:solidFill>
            <a:effectLst/>
            <a:latin typeface="Arial"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445</TotalTime>
  <Words>400</Words>
  <Application>Microsoft Office PowerPoint</Application>
  <PresentationFormat>On-screen Show (4:3)</PresentationFormat>
  <Paragraphs>65</Paragraphs>
  <Slides>12</Slides>
  <Notes>0</Notes>
  <HiddenSlides>0</HiddenSlides>
  <MMClips>1</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Default Design</vt:lpstr>
      <vt:lpstr>Contemporary Portrait</vt:lpstr>
      <vt:lpstr>1_Contemporary Portrait</vt:lpstr>
      <vt:lpstr>Metallic Bonding</vt:lpstr>
      <vt:lpstr>Metallic Bonds Properties</vt:lpstr>
      <vt:lpstr>Type of Structure</vt:lpstr>
      <vt:lpstr>Conduction of Heat</vt:lpstr>
      <vt:lpstr>Conducts Electricity</vt:lpstr>
      <vt:lpstr>Malleable and Ductile</vt:lpstr>
      <vt:lpstr>Malleable and Ductile</vt:lpstr>
      <vt:lpstr>Malleable and Ductile</vt:lpstr>
      <vt:lpstr>Malleable and Ductile</vt:lpstr>
      <vt:lpstr>High Melting Point</vt:lpstr>
      <vt:lpstr>High Density</vt:lpstr>
      <vt:lpstr>Structure of Metals</vt:lpstr>
    </vt:vector>
  </TitlesOfParts>
  <Company>Boyertown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Berger</dc:creator>
  <cp:lastModifiedBy>Jerry Berger</cp:lastModifiedBy>
  <cp:revision>27</cp:revision>
  <dcterms:created xsi:type="dcterms:W3CDTF">2014-12-02T16:00:54Z</dcterms:created>
  <dcterms:modified xsi:type="dcterms:W3CDTF">2014-12-03T18:50:34Z</dcterms:modified>
</cp:coreProperties>
</file>